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13" r:id="rId3"/>
    <p:sldId id="257" r:id="rId5"/>
    <p:sldId id="265" r:id="rId6"/>
    <p:sldId id="266" r:id="rId7"/>
    <p:sldId id="372" r:id="rId8"/>
    <p:sldId id="373" r:id="rId9"/>
    <p:sldId id="374" r:id="rId10"/>
    <p:sldId id="375" r:id="rId11"/>
    <p:sldId id="268" r:id="rId12"/>
    <p:sldId id="283" r:id="rId13"/>
    <p:sldId id="377" r:id="rId14"/>
    <p:sldId id="378" r:id="rId15"/>
    <p:sldId id="379" r:id="rId16"/>
    <p:sldId id="380" r:id="rId17"/>
    <p:sldId id="381" r:id="rId18"/>
    <p:sldId id="384" r:id="rId19"/>
    <p:sldId id="385" r:id="rId20"/>
    <p:sldId id="386" r:id="rId21"/>
    <p:sldId id="387" r:id="rId22"/>
    <p:sldId id="388" r:id="rId23"/>
    <p:sldId id="389" r:id="rId24"/>
    <p:sldId id="390" r:id="rId25"/>
    <p:sldId id="391" r:id="rId26"/>
    <p:sldId id="392" r:id="rId27"/>
    <p:sldId id="393" r:id="rId28"/>
    <p:sldId id="394" r:id="rId29"/>
    <p:sldId id="395" r:id="rId30"/>
    <p:sldId id="396" r:id="rId31"/>
    <p:sldId id="397" r:id="rId32"/>
    <p:sldId id="398" r:id="rId33"/>
    <p:sldId id="399" r:id="rId34"/>
    <p:sldId id="401" r:id="rId35"/>
    <p:sldId id="402" r:id="rId36"/>
    <p:sldId id="403" r:id="rId37"/>
    <p:sldId id="404" r:id="rId38"/>
    <p:sldId id="405" r:id="rId39"/>
    <p:sldId id="406" r:id="rId40"/>
    <p:sldId id="407" r:id="rId41"/>
    <p:sldId id="408" r:id="rId42"/>
    <p:sldId id="409" r:id="rId43"/>
    <p:sldId id="410" r:id="rId44"/>
    <p:sldId id="411" r:id="rId45"/>
    <p:sldId id="263" r:id="rId4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AA81"/>
    <a:srgbClr val="3E6F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50" d="100"/>
          <a:sy n="150" d="100"/>
        </p:scale>
        <p:origin x="7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00DDD45-7DB6-4951-B7E3-14C124815B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CD0B37BC-AB26-41AB-B4E6-28D3A3ABA68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CD0B37BC-AB26-41AB-B4E6-28D3A3ABA68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2000" advTm="5000"/>
    </mc:Choice>
    <mc:Fallback>
      <p:transition spd="slow"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9" Type="http://schemas.openxmlformats.org/officeDocument/2006/relationships/image" Target="../media/image29.jpeg"/><Relationship Id="rId8" Type="http://schemas.openxmlformats.org/officeDocument/2006/relationships/image" Target="../media/image28.jpeg"/><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0"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jpe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1.png"/><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9.jpeg"/><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4.jpeg"/><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花1"/>
          <p:cNvPicPr>
            <a:picLocks noChangeAspect="1"/>
          </p:cNvPicPr>
          <p:nvPr/>
        </p:nvPicPr>
        <p:blipFill>
          <a:blip r:embed="rId1"/>
          <a:stretch>
            <a:fillRect/>
          </a:stretch>
        </p:blipFill>
        <p:spPr>
          <a:xfrm rot="1560000">
            <a:off x="9475470" y="4395470"/>
            <a:ext cx="3404235" cy="3443605"/>
          </a:xfrm>
          <a:prstGeom prst="rect">
            <a:avLst/>
          </a:prstGeom>
        </p:spPr>
      </p:pic>
      <p:pic>
        <p:nvPicPr>
          <p:cNvPr id="6" name="图片 5" descr="花1"/>
          <p:cNvPicPr>
            <a:picLocks noChangeAspect="1"/>
          </p:cNvPicPr>
          <p:nvPr/>
        </p:nvPicPr>
        <p:blipFill>
          <a:blip r:embed="rId1"/>
          <a:stretch>
            <a:fillRect/>
          </a:stretch>
        </p:blipFill>
        <p:spPr>
          <a:xfrm rot="1560000" flipH="1" flipV="1">
            <a:off x="-682625" y="-995045"/>
            <a:ext cx="3404235" cy="3443605"/>
          </a:xfrm>
          <a:prstGeom prst="rect">
            <a:avLst/>
          </a:prstGeom>
        </p:spPr>
      </p:pic>
      <p:sp>
        <p:nvSpPr>
          <p:cNvPr id="9" name="文本框 8"/>
          <p:cNvSpPr txBox="1"/>
          <p:nvPr/>
        </p:nvSpPr>
        <p:spPr>
          <a:xfrm>
            <a:off x="2286635" y="1750060"/>
            <a:ext cx="3403600" cy="1476375"/>
          </a:xfrm>
          <a:prstGeom prst="rect">
            <a:avLst/>
          </a:prstGeom>
          <a:noFill/>
        </p:spPr>
        <p:txBody>
          <a:bodyPr wrap="square" rtlCol="0">
            <a:spAutoFit/>
          </a:bodyPr>
          <a:lstStyle/>
          <a:p>
            <a:pPr algn="ctr"/>
            <a:r>
              <a:rPr lang="en-US" altLang="zh-CN" sz="5000" dirty="0">
                <a:solidFill>
                  <a:srgbClr val="65AA81"/>
                </a:solidFill>
                <a:latin typeface="华文细黑" panose="02010600040101010101" charset="-122"/>
                <a:ea typeface="华文细黑" panose="02010600040101010101" charset="-122"/>
              </a:rPr>
              <a:t>    </a:t>
            </a:r>
            <a:r>
              <a:rPr lang="zh-CN" altLang="en-US" sz="5000" dirty="0">
                <a:solidFill>
                  <a:srgbClr val="65AA81"/>
                </a:solidFill>
                <a:latin typeface="华文细黑" panose="02010600040101010101" charset="-122"/>
                <a:ea typeface="华文细黑" panose="02010600040101010101" charset="-122"/>
              </a:rPr>
              <a:t>动画影视</a:t>
            </a:r>
            <a:endParaRPr lang="zh-CN" altLang="en-US" sz="5000" dirty="0">
              <a:solidFill>
                <a:srgbClr val="65AA81"/>
              </a:solidFill>
              <a:latin typeface="华文细黑" panose="02010600040101010101" charset="-122"/>
              <a:ea typeface="华文细黑" panose="02010600040101010101" charset="-122"/>
            </a:endParaRPr>
          </a:p>
          <a:p>
            <a:pPr algn="ctr"/>
            <a:r>
              <a:rPr lang="en-US" altLang="zh-CN" sz="4000" dirty="0">
                <a:solidFill>
                  <a:srgbClr val="65AA81"/>
                </a:solidFill>
                <a:latin typeface="华文细黑" panose="02010600040101010101" charset="-122"/>
                <a:ea typeface="华文细黑" panose="02010600040101010101" charset="-122"/>
              </a:rPr>
              <a:t>       </a:t>
            </a:r>
            <a:endParaRPr lang="zh-CN" altLang="en-US" sz="3600" dirty="0">
              <a:solidFill>
                <a:srgbClr val="65AA81"/>
              </a:solidFill>
              <a:latin typeface="华文细黑" panose="02010600040101010101" charset="-122"/>
              <a:ea typeface="华文细黑" panose="02010600040101010101" charset="-122"/>
            </a:endParaRPr>
          </a:p>
        </p:txBody>
      </p:sp>
      <p:sp>
        <p:nvSpPr>
          <p:cNvPr id="11" name="文本框 10"/>
          <p:cNvSpPr txBox="1"/>
          <p:nvPr/>
        </p:nvSpPr>
        <p:spPr>
          <a:xfrm>
            <a:off x="5374005" y="2750185"/>
            <a:ext cx="2188845" cy="922020"/>
          </a:xfrm>
          <a:prstGeom prst="rect">
            <a:avLst/>
          </a:prstGeom>
          <a:noFill/>
        </p:spPr>
        <p:txBody>
          <a:bodyPr wrap="square" rtlCol="0">
            <a:spAutoFit/>
          </a:bodyPr>
          <a:lstStyle/>
          <a:p>
            <a:pPr algn="ctr"/>
            <a:r>
              <a:rPr lang="zh-CN" altLang="en-US" sz="5400">
                <a:solidFill>
                  <a:srgbClr val="65AA81"/>
                </a:solidFill>
                <a:latin typeface="华文细黑" panose="02010600040101010101" charset="-122"/>
                <a:ea typeface="华文细黑" panose="02010600040101010101" charset="-122"/>
              </a:rPr>
              <a:t>赏析</a:t>
            </a:r>
            <a:endParaRPr lang="zh-CN" altLang="en-US" sz="5400">
              <a:solidFill>
                <a:srgbClr val="65AA81"/>
              </a:solidFill>
              <a:latin typeface="华文细黑" panose="02010600040101010101" charset="-122"/>
              <a:ea typeface="华文细黑" panose="02010600040101010101" charset="-122"/>
            </a:endParaRPr>
          </a:p>
        </p:txBody>
      </p:sp>
      <p:cxnSp>
        <p:nvCxnSpPr>
          <p:cNvPr id="14" name="直接连接符 13"/>
          <p:cNvCxnSpPr/>
          <p:nvPr/>
        </p:nvCxnSpPr>
        <p:spPr>
          <a:xfrm flipH="1">
            <a:off x="6276340" y="956310"/>
            <a:ext cx="564515" cy="469900"/>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795135" y="827405"/>
            <a:ext cx="490220" cy="922655"/>
          </a:xfrm>
          <a:prstGeom prst="rect">
            <a:avLst/>
          </a:prstGeom>
          <a:noFill/>
        </p:spPr>
        <p:txBody>
          <a:bodyPr vert="eaVert" wrap="square" rtlCol="0">
            <a:spAutoFit/>
          </a:bodyPr>
          <a:lstStyle/>
          <a:p>
            <a:pPr algn="ctr"/>
            <a:r>
              <a:rPr lang="zh-CN" altLang="en-US" sz="2000">
                <a:solidFill>
                  <a:srgbClr val="65AA81"/>
                </a:solidFill>
                <a:latin typeface="华文细黑" panose="02010600040101010101" charset="-122"/>
                <a:ea typeface="华文细黑" panose="02010600040101010101" charset="-122"/>
              </a:rPr>
              <a:t>主讲</a:t>
            </a:r>
            <a:endParaRPr lang="zh-CN" altLang="en-US" sz="2000">
              <a:solidFill>
                <a:srgbClr val="65AA81"/>
              </a:solidFill>
              <a:latin typeface="华文细黑" panose="02010600040101010101" charset="-122"/>
              <a:ea typeface="华文细黑" panose="02010600040101010101" charset="-122"/>
            </a:endParaRPr>
          </a:p>
        </p:txBody>
      </p:sp>
      <p:sp>
        <p:nvSpPr>
          <p:cNvPr id="16" name="文本框 15"/>
          <p:cNvSpPr txBox="1"/>
          <p:nvPr/>
        </p:nvSpPr>
        <p:spPr>
          <a:xfrm>
            <a:off x="6179185" y="1184910"/>
            <a:ext cx="1106170" cy="889000"/>
          </a:xfrm>
          <a:prstGeom prst="rect">
            <a:avLst/>
          </a:prstGeom>
          <a:noFill/>
        </p:spPr>
        <p:txBody>
          <a:bodyPr vert="eaVert" wrap="square" rtlCol="0">
            <a:spAutoFit/>
          </a:bodyPr>
          <a:lstStyle/>
          <a:p>
            <a:pPr algn="ctr"/>
            <a:endParaRPr lang="zh-CN" altLang="en-US" sz="2000" dirty="0">
              <a:solidFill>
                <a:srgbClr val="65AA81"/>
              </a:solidFill>
              <a:latin typeface="华文细黑" panose="02010600040101010101" charset="-122"/>
              <a:ea typeface="华文细黑" panose="02010600040101010101" charset="-122"/>
              <a:sym typeface="+mn-ea"/>
            </a:endParaRPr>
          </a:p>
          <a:p>
            <a:pPr algn="ctr"/>
            <a:r>
              <a:rPr lang="zh-CN" altLang="en-US" sz="2000" dirty="0">
                <a:solidFill>
                  <a:srgbClr val="65AA81"/>
                </a:solidFill>
                <a:latin typeface="华文细黑" panose="02010600040101010101" charset="-122"/>
                <a:ea typeface="华文细黑" panose="02010600040101010101" charset="-122"/>
                <a:sym typeface="+mn-ea"/>
              </a:rPr>
              <a:t> 周璇</a:t>
            </a:r>
            <a:endParaRPr lang="zh-CN" altLang="en-US" sz="2000" dirty="0">
              <a:solidFill>
                <a:srgbClr val="65AA81"/>
              </a:solidFill>
              <a:latin typeface="华文细黑" panose="02010600040101010101" charset="-122"/>
              <a:ea typeface="华文细黑" panose="02010600040101010101" charset="-122"/>
            </a:endParaRPr>
          </a:p>
          <a:p>
            <a:pPr algn="ctr"/>
            <a:endParaRPr lang="zh-CN" altLang="en-US" sz="2000" dirty="0">
              <a:solidFill>
                <a:srgbClr val="65AA81"/>
              </a:solidFill>
              <a:latin typeface="华文细黑" panose="02010600040101010101" charset="-122"/>
              <a:ea typeface="华文细黑" panose="02010600040101010101" charset="-122"/>
            </a:endParaRPr>
          </a:p>
        </p:txBody>
      </p:sp>
      <p:grpSp>
        <p:nvGrpSpPr>
          <p:cNvPr id="19" name="组合 18"/>
          <p:cNvGrpSpPr/>
          <p:nvPr/>
        </p:nvGrpSpPr>
        <p:grpSpPr>
          <a:xfrm>
            <a:off x="4515485" y="1360805"/>
            <a:ext cx="3220085" cy="2664460"/>
            <a:chOff x="6015" y="2603"/>
            <a:chExt cx="5071" cy="4196"/>
          </a:xfrm>
        </p:grpSpPr>
        <p:cxnSp>
          <p:nvCxnSpPr>
            <p:cNvPr id="10" name="直接连接符 9"/>
            <p:cNvCxnSpPr/>
            <p:nvPr/>
          </p:nvCxnSpPr>
          <p:spPr>
            <a:xfrm flipH="1">
              <a:off x="6342" y="2884"/>
              <a:ext cx="4418" cy="3658"/>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10898" y="2603"/>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15" y="6611"/>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985000" y="3862070"/>
            <a:ext cx="459740" cy="2540635"/>
          </a:xfrm>
          <a:prstGeom prst="rect">
            <a:avLst/>
          </a:prstGeom>
          <a:noFill/>
        </p:spPr>
        <p:txBody>
          <a:bodyPr vert="eaVert" wrap="square" rtlCol="0">
            <a:spAutoFit/>
          </a:bodyPr>
          <a:lstStyle/>
          <a:p>
            <a:r>
              <a:rPr lang="zh-CN" altLang="en-US" dirty="0">
                <a:solidFill>
                  <a:srgbClr val="65AA81"/>
                </a:solidFill>
                <a:latin typeface="华文细黑" panose="02010600040101010101" charset="-122"/>
                <a:ea typeface="华文细黑" panose="02010600040101010101" charset="-122"/>
              </a:rPr>
              <a:t>数字媒体艺术设计专业</a:t>
            </a:r>
            <a:endParaRPr lang="zh-CN" altLang="en-US" dirty="0">
              <a:solidFill>
                <a:srgbClr val="65AA81"/>
              </a:solidFill>
              <a:latin typeface="华文细黑" panose="02010600040101010101" charset="-122"/>
              <a:ea typeface="华文细黑" panose="02010600040101010101" charset="-122"/>
            </a:endParaRPr>
          </a:p>
        </p:txBody>
      </p:sp>
      <p:cxnSp>
        <p:nvCxnSpPr>
          <p:cNvPr id="22" name="直接连接符 21"/>
          <p:cNvCxnSpPr/>
          <p:nvPr/>
        </p:nvCxnSpPr>
        <p:spPr>
          <a:xfrm flipH="1">
            <a:off x="6140450" y="5340985"/>
            <a:ext cx="564515" cy="469900"/>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591425" y="3448050"/>
            <a:ext cx="398145" cy="3141980"/>
          </a:xfrm>
          <a:prstGeom prst="rect">
            <a:avLst/>
          </a:prstGeom>
          <a:noFill/>
        </p:spPr>
        <p:txBody>
          <a:bodyPr vert="eaVert" wrap="square" rtlCol="0">
            <a:spAutoFit/>
          </a:bodyPr>
          <a:lstStyle/>
          <a:p>
            <a:r>
              <a:rPr lang="zh-CN" sz="1400" dirty="0">
                <a:solidFill>
                  <a:srgbClr val="65AA81"/>
                </a:solidFill>
                <a:latin typeface="华文细黑" panose="02010600040101010101" charset="-122"/>
                <a:ea typeface="华文细黑" panose="02010600040101010101" charset="-122"/>
              </a:rPr>
              <a:t>广东科学技术职业学院</a:t>
            </a:r>
            <a:r>
              <a:rPr lang="zh-CN" sz="1400" dirty="0">
                <a:solidFill>
                  <a:srgbClr val="65AA81"/>
                </a:solidFill>
                <a:latin typeface="华文细黑" panose="02010600040101010101" charset="-122"/>
                <a:ea typeface="华文细黑" panose="02010600040101010101" charset="-122"/>
                <a:sym typeface="+mn-ea"/>
              </a:rPr>
              <a:t>艺术设计学院</a:t>
            </a:r>
            <a:endParaRPr lang="zh-CN" sz="1400" dirty="0">
              <a:solidFill>
                <a:srgbClr val="65AA81"/>
              </a:solidFill>
              <a:latin typeface="华文细黑" panose="02010600040101010101" charset="-122"/>
              <a:ea typeface="华文细黑" panose="02010600040101010101" charset="-122"/>
            </a:endParaRPr>
          </a:p>
        </p:txBody>
      </p:sp>
      <p:pic>
        <p:nvPicPr>
          <p:cNvPr id="24" name="图片 23" descr="蝴蝶"/>
          <p:cNvPicPr>
            <a:picLocks noChangeAspect="1"/>
          </p:cNvPicPr>
          <p:nvPr/>
        </p:nvPicPr>
        <p:blipFill>
          <a:blip r:embed="rId2"/>
          <a:stretch>
            <a:fillRect/>
          </a:stretch>
        </p:blipFill>
        <p:spPr>
          <a:xfrm>
            <a:off x="3761740" y="3905885"/>
            <a:ext cx="1156335" cy="1047750"/>
          </a:xfrm>
          <a:prstGeom prst="rect">
            <a:avLst/>
          </a:prstGeom>
        </p:spPr>
      </p:pic>
      <p:pic>
        <p:nvPicPr>
          <p:cNvPr id="25" name="图片 24" descr="小鸟"/>
          <p:cNvPicPr>
            <a:picLocks noChangeAspect="1"/>
          </p:cNvPicPr>
          <p:nvPr/>
        </p:nvPicPr>
        <p:blipFill>
          <a:blip r:embed="rId3"/>
          <a:stretch>
            <a:fillRect/>
          </a:stretch>
        </p:blipFill>
        <p:spPr>
          <a:xfrm flipH="1">
            <a:off x="7312025" y="475615"/>
            <a:ext cx="823595" cy="992505"/>
          </a:xfrm>
          <a:prstGeom prst="rect">
            <a:avLst/>
          </a:prstGeom>
        </p:spPr>
      </p:pic>
      <p:sp>
        <p:nvSpPr>
          <p:cNvPr id="12" name="椭圆 11"/>
          <p:cNvSpPr/>
          <p:nvPr/>
        </p:nvSpPr>
        <p:spPr>
          <a:xfrm>
            <a:off x="5104130" y="2587625"/>
            <a:ext cx="523875" cy="53975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65AA81"/>
                </a:solidFill>
                <a:latin typeface="华文细黑" panose="02010600040101010101" charset="-122"/>
                <a:ea typeface="华文细黑" panose="02010600040101010101" charset="-122"/>
              </a:rPr>
              <a:t>品</a:t>
            </a:r>
            <a:endParaRPr lang="zh-CN" altLang="en-US" sz="3200" dirty="0">
              <a:solidFill>
                <a:srgbClr val="65AA81"/>
              </a:solidFill>
              <a:latin typeface="华文细黑" panose="02010600040101010101" charset="-122"/>
              <a:ea typeface="华文细黑" panose="02010600040101010101" charset="-122"/>
            </a:endParaRPr>
          </a:p>
        </p:txBody>
      </p:sp>
      <p:sp>
        <p:nvSpPr>
          <p:cNvPr id="2" name="椭圆 1"/>
          <p:cNvSpPr/>
          <p:nvPr/>
        </p:nvSpPr>
        <p:spPr>
          <a:xfrm>
            <a:off x="4515485" y="2587625"/>
            <a:ext cx="523875" cy="53975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dirty="0">
                <a:solidFill>
                  <a:srgbClr val="65AA81"/>
                </a:solidFill>
                <a:latin typeface="华文细黑" panose="02010600040101010101" charset="-122"/>
                <a:ea typeface="华文细黑" panose="02010600040101010101" charset="-122"/>
              </a:rPr>
              <a:t>作</a:t>
            </a:r>
            <a:endParaRPr lang="zh-CN" altLang="en-US" sz="3200" dirty="0">
              <a:solidFill>
                <a:srgbClr val="65AA81"/>
              </a:solidFill>
              <a:latin typeface="华文细黑" panose="02010600040101010101" charset="-122"/>
              <a:ea typeface="华文细黑"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edge">
                                      <p:cBhvr>
                                        <p:cTn id="7" dur="500"/>
                                        <p:tgtEl>
                                          <p:spTgt spid="2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par>
                                <p:cTn id="14" presetID="2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2"/>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8" dur="500"/>
                                        <p:tgtEl>
                                          <p:spTgt spid="4"/>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par>
                                <p:cTn id="23" presetID="2" presetClass="entr" presetSubtype="1"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0-#ppt_h/2"/>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par>
                          <p:cTn id="33" fill="hold">
                            <p:stCondLst>
                              <p:cond delay="2000"/>
                            </p:stCondLst>
                            <p:childTnLst>
                              <p:par>
                                <p:cTn id="34" presetID="35" presetClass="entr" presetSubtype="0" fill="hold" grpId="1"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anim calcmode="lin" valueType="num">
                                      <p:cBhvr>
                                        <p:cTn id="37" dur="500" fill="hold"/>
                                        <p:tgtEl>
                                          <p:spTgt spid="2"/>
                                        </p:tgtEl>
                                        <p:attrNameLst>
                                          <p:attrName>style.rotation</p:attrName>
                                        </p:attrNameLst>
                                      </p:cBhvr>
                                      <p:tavLst>
                                        <p:tav tm="0">
                                          <p:val>
                                            <p:fltVal val="720"/>
                                          </p:val>
                                        </p:tav>
                                        <p:tav tm="100000">
                                          <p:val>
                                            <p:fltVal val="0"/>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 calcmode="lin" valueType="num">
                                      <p:cBhvr>
                                        <p:cTn id="39" dur="500" fill="hold"/>
                                        <p:tgtEl>
                                          <p:spTgt spid="2"/>
                                        </p:tgtEl>
                                        <p:attrNameLst>
                                          <p:attrName>ppt_w</p:attrName>
                                        </p:attrNameLst>
                                      </p:cBhvr>
                                      <p:tavLst>
                                        <p:tav tm="0">
                                          <p:val>
                                            <p:fltVal val="0"/>
                                          </p:val>
                                        </p:tav>
                                        <p:tav tm="100000">
                                          <p:val>
                                            <p:strVal val="#ppt_w"/>
                                          </p:val>
                                        </p:tav>
                                      </p:tavLst>
                                    </p:anim>
                                  </p:childTnLst>
                                </p:cTn>
                              </p:par>
                            </p:childTnLst>
                          </p:cTn>
                        </p:par>
                        <p:par>
                          <p:cTn id="40" fill="hold">
                            <p:stCondLst>
                              <p:cond delay="2500"/>
                            </p:stCondLst>
                            <p:childTnLst>
                              <p:par>
                                <p:cTn id="41" presetID="35" presetClass="entr" presetSubtype="0" fill="hold" grpId="1"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anim calcmode="lin" valueType="num">
                                      <p:cBhvr>
                                        <p:cTn id="44" dur="500" fill="hold"/>
                                        <p:tgtEl>
                                          <p:spTgt spid="12"/>
                                        </p:tgtEl>
                                        <p:attrNameLst>
                                          <p:attrName>style.rotation</p:attrName>
                                        </p:attrNameLst>
                                      </p:cBhvr>
                                      <p:tavLst>
                                        <p:tav tm="0">
                                          <p:val>
                                            <p:fltVal val="720"/>
                                          </p:val>
                                        </p:tav>
                                        <p:tav tm="100000">
                                          <p:val>
                                            <p:fltVal val="0"/>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 calcmode="lin" valueType="num">
                                      <p:cBhvr>
                                        <p:cTn id="46" dur="500" fill="hold"/>
                                        <p:tgtEl>
                                          <p:spTgt spid="12"/>
                                        </p:tgtEl>
                                        <p:attrNameLst>
                                          <p:attrName>ppt_w</p:attrName>
                                        </p:attrNameLst>
                                      </p:cBhvr>
                                      <p:tavLst>
                                        <p:tav tm="0">
                                          <p:val>
                                            <p:fltVal val="0"/>
                                          </p:val>
                                        </p:tav>
                                        <p:tav tm="100000">
                                          <p:val>
                                            <p:strVal val="#ppt_w"/>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par>
                          <p:cTn id="52" fill="hold">
                            <p:stCondLst>
                              <p:cond delay="3000"/>
                            </p:stCondLst>
                            <p:childTnLst>
                              <p:par>
                                <p:cTn id="53" presetID="22" presetClass="entr" presetSubtype="2"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right)">
                                      <p:cBhvr>
                                        <p:cTn id="55" dur="500"/>
                                        <p:tgtEl>
                                          <p:spTgt spid="14"/>
                                        </p:tgtEl>
                                      </p:cBhvr>
                                    </p:animEffect>
                                  </p:childTnLst>
                                </p:cTn>
                              </p:par>
                            </p:childTnLst>
                          </p:cTn>
                        </p:par>
                        <p:par>
                          <p:cTn id="56" fill="hold">
                            <p:stCondLst>
                              <p:cond delay="3500"/>
                            </p:stCondLst>
                            <p:childTnLst>
                              <p:par>
                                <p:cTn id="57" presetID="42"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anim calcmode="lin" valueType="num">
                                      <p:cBhvr>
                                        <p:cTn id="60" dur="500" fill="hold"/>
                                        <p:tgtEl>
                                          <p:spTgt spid="15"/>
                                        </p:tgtEl>
                                        <p:attrNameLst>
                                          <p:attrName>ppt_x</p:attrName>
                                        </p:attrNameLst>
                                      </p:cBhvr>
                                      <p:tavLst>
                                        <p:tav tm="0">
                                          <p:val>
                                            <p:strVal val="#ppt_x"/>
                                          </p:val>
                                        </p:tav>
                                        <p:tav tm="100000">
                                          <p:val>
                                            <p:strVal val="#ppt_x"/>
                                          </p:val>
                                        </p:tav>
                                      </p:tavLst>
                                    </p:anim>
                                    <p:anim calcmode="lin" valueType="num">
                                      <p:cBhvr>
                                        <p:cTn id="61" dur="5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anim calcmode="lin" valueType="num">
                                      <p:cBhvr>
                                        <p:cTn id="65" dur="500" fill="hold"/>
                                        <p:tgtEl>
                                          <p:spTgt spid="16"/>
                                        </p:tgtEl>
                                        <p:attrNameLst>
                                          <p:attrName>ppt_x</p:attrName>
                                        </p:attrNameLst>
                                      </p:cBhvr>
                                      <p:tavLst>
                                        <p:tav tm="0">
                                          <p:val>
                                            <p:strVal val="#ppt_x"/>
                                          </p:val>
                                        </p:tav>
                                        <p:tav tm="100000">
                                          <p:val>
                                            <p:strVal val="#ppt_x"/>
                                          </p:val>
                                        </p:tav>
                                      </p:tavLst>
                                    </p:anim>
                                    <p:anim calcmode="lin" valueType="num">
                                      <p:cBhvr>
                                        <p:cTn id="66" dur="500" fill="hold"/>
                                        <p:tgtEl>
                                          <p:spTgt spid="16"/>
                                        </p:tgtEl>
                                        <p:attrNameLst>
                                          <p:attrName>ppt_y</p:attrName>
                                        </p:attrNameLst>
                                      </p:cBhvr>
                                      <p:tavLst>
                                        <p:tav tm="0">
                                          <p:val>
                                            <p:strVal val="#ppt_y+.1"/>
                                          </p:val>
                                        </p:tav>
                                        <p:tav tm="100000">
                                          <p:val>
                                            <p:strVal val="#ppt_y"/>
                                          </p:val>
                                        </p:tav>
                                      </p:tavLst>
                                    </p:anim>
                                  </p:childTnLst>
                                </p:cTn>
                              </p:par>
                            </p:childTnLst>
                          </p:cTn>
                        </p:par>
                        <p:par>
                          <p:cTn id="67" fill="hold">
                            <p:stCondLst>
                              <p:cond delay="4000"/>
                            </p:stCondLst>
                            <p:childTnLst>
                              <p:par>
                                <p:cTn id="68" presetID="2" presetClass="entr" presetSubtype="4" fill="hold"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ppt_x"/>
                                          </p:val>
                                        </p:tav>
                                        <p:tav tm="100000">
                                          <p:val>
                                            <p:strVal val="#ppt_x"/>
                                          </p:val>
                                        </p:tav>
                                      </p:tavLst>
                                    </p:anim>
                                    <p:anim calcmode="lin" valueType="num">
                                      <p:cBhvr additive="base">
                                        <p:cTn id="71" dur="500" fill="hold"/>
                                        <p:tgtEl>
                                          <p:spTgt spid="24"/>
                                        </p:tgtEl>
                                        <p:attrNameLst>
                                          <p:attrName>ppt_y</p:attrName>
                                        </p:attrNameLst>
                                      </p:cBhvr>
                                      <p:tavLst>
                                        <p:tav tm="0">
                                          <p:val>
                                            <p:strVal val="1+#ppt_h/2"/>
                                          </p:val>
                                        </p:tav>
                                        <p:tav tm="100000">
                                          <p:val>
                                            <p:strVal val="#ppt_y"/>
                                          </p:val>
                                        </p:tav>
                                      </p:tavLst>
                                    </p:anim>
                                  </p:childTnLst>
                                </p:cTn>
                              </p:par>
                            </p:childTnLst>
                          </p:cTn>
                        </p:par>
                        <p:par>
                          <p:cTn id="72" fill="hold">
                            <p:stCondLst>
                              <p:cond delay="4500"/>
                            </p:stCondLst>
                            <p:childTnLst>
                              <p:par>
                                <p:cTn id="73" presetID="22" presetClass="entr" presetSubtype="2"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right)">
                                      <p:cBhvr>
                                        <p:cTn id="75" dur="500"/>
                                        <p:tgtEl>
                                          <p:spTgt spid="22"/>
                                        </p:tgtEl>
                                      </p:cBhvr>
                                    </p:animEffect>
                                  </p:childTnLst>
                                </p:cTn>
                              </p:par>
                            </p:childTnLst>
                          </p:cTn>
                        </p:par>
                        <p:par>
                          <p:cTn id="76" fill="hold">
                            <p:stCondLst>
                              <p:cond delay="5000"/>
                            </p:stCondLst>
                            <p:childTnLst>
                              <p:par>
                                <p:cTn id="77" presetID="22" presetClass="entr" presetSubtype="1" fill="hold" grpId="1"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up)">
                                      <p:cBhvr>
                                        <p:cTn id="79" dur="500"/>
                                        <p:tgtEl>
                                          <p:spTgt spid="21"/>
                                        </p:tgtEl>
                                      </p:cBhvr>
                                    </p:animEffect>
                                  </p:childTnLst>
                                </p:cTn>
                              </p:par>
                            </p:childTnLst>
                          </p:cTn>
                        </p:par>
                        <p:par>
                          <p:cTn id="80" fill="hold">
                            <p:stCondLst>
                              <p:cond delay="5500"/>
                            </p:stCondLst>
                            <p:childTnLst>
                              <p:par>
                                <p:cTn id="81" presetID="22" presetClass="entr" presetSubtype="1"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up)">
                                      <p:cBhvr>
                                        <p:cTn id="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9" grpId="0"/>
      <p:bldP spid="11" grpId="0"/>
      <p:bldP spid="15" grpId="0"/>
      <p:bldP spid="16" grpId="0"/>
      <p:bldP spid="21" grpId="0"/>
      <p:bldP spid="21" grpId="1"/>
      <p:bldP spid="23" grpId="0"/>
      <p:bldP spid="12" grpId="0" animBg="1"/>
      <p:bldP spid="12" grpId="1" bldLvl="0" animBg="1"/>
      <p:bldP spid="2" grpId="0" animBg="1"/>
      <p:bldP spid="2"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2.2.1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脚本</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316990" y="1615440"/>
            <a:ext cx="10135870" cy="2245360"/>
          </a:xfrm>
          <a:prstGeom prst="rect">
            <a:avLst/>
          </a:prstGeom>
        </p:spPr>
        <p:txBody>
          <a:bodyPr wrap="square">
            <a:spAutoFit/>
          </a:bodyPr>
          <a:lstStyle/>
          <a:p>
            <a:r>
              <a:rPr lang="zh-CN" altLang="en-US" sz="2000" dirty="0">
                <a:solidFill>
                  <a:srgbClr val="65AA81"/>
                </a:solidFill>
                <a:latin typeface="微软雅黑" panose="020B0503020204020204" charset="-122"/>
                <a:ea typeface="微软雅黑" panose="020B0503020204020204" charset="-122"/>
                <a:sym typeface="+mn-ea"/>
              </a:rPr>
              <a:t>脚本的写作并不是一件简单的事</a:t>
            </a:r>
            <a:r>
              <a:rPr lang="en-US" altLang="zh-CN" sz="2000" dirty="0">
                <a:solidFill>
                  <a:srgbClr val="65AA81"/>
                </a:solidFill>
                <a:latin typeface="微软雅黑" panose="020B0503020204020204" charset="-122"/>
                <a:ea typeface="微软雅黑" panose="020B0503020204020204" charset="-122"/>
                <a:sym typeface="+mn-ea"/>
              </a:rPr>
              <a:t>;</a:t>
            </a:r>
            <a:endParaRPr lang="en-US" altLang="zh-CN" sz="2000" dirty="0">
              <a:solidFill>
                <a:srgbClr val="65AA81"/>
              </a:solidFill>
              <a:latin typeface="微软雅黑" panose="020B0503020204020204" charset="-122"/>
              <a:ea typeface="微软雅黑" panose="020B0503020204020204" charset="-122"/>
              <a:sym typeface="+mn-ea"/>
            </a:endParaRPr>
          </a:p>
          <a:p>
            <a:endParaRPr lang="zh-CN" altLang="en-US" sz="2000" dirty="0">
              <a:solidFill>
                <a:srgbClr val="65AA81"/>
              </a:solidFill>
              <a:latin typeface="微软雅黑" panose="020B0503020204020204" charset="-122"/>
              <a:ea typeface="微软雅黑" panose="020B0503020204020204" charset="-122"/>
              <a:sym typeface="+mn-ea"/>
            </a:endParaRPr>
          </a:p>
          <a:p>
            <a:r>
              <a:rPr lang="zh-CN" altLang="en-US" sz="2000" dirty="0">
                <a:solidFill>
                  <a:srgbClr val="65AA81"/>
                </a:solidFill>
                <a:latin typeface="微软雅黑" panose="020B0503020204020204" charset="-122"/>
                <a:ea typeface="微软雅黑" panose="020B0503020204020204" charset="-122"/>
                <a:sym typeface="+mn-ea"/>
              </a:rPr>
              <a:t>不同于小说的是所有的人物动作及感情都需要以旁观者</a:t>
            </a:r>
            <a:r>
              <a:rPr lang="zh-CN" altLang="en-US" sz="2000" dirty="0" smtClean="0">
                <a:solidFill>
                  <a:srgbClr val="65AA81"/>
                </a:solidFill>
                <a:latin typeface="微软雅黑" panose="020B0503020204020204" charset="-122"/>
                <a:ea typeface="微软雅黑" panose="020B0503020204020204" charset="-122"/>
                <a:sym typeface="+mn-ea"/>
              </a:rPr>
              <a:t>的身份详细</a:t>
            </a:r>
            <a:r>
              <a:rPr lang="zh-CN" altLang="en-US" sz="2000" dirty="0">
                <a:solidFill>
                  <a:srgbClr val="65AA81"/>
                </a:solidFill>
                <a:latin typeface="微软雅黑" panose="020B0503020204020204" charset="-122"/>
                <a:ea typeface="微软雅黑" panose="020B0503020204020204" charset="-122"/>
                <a:sym typeface="+mn-ea"/>
              </a:rPr>
              <a:t>描述。</a:t>
            </a:r>
            <a:endParaRPr lang="zh-CN" altLang="en-US" sz="2000" dirty="0">
              <a:solidFill>
                <a:srgbClr val="65AA81"/>
              </a:solidFill>
              <a:latin typeface="微软雅黑" panose="020B0503020204020204" charset="-122"/>
              <a:ea typeface="微软雅黑" panose="020B0503020204020204" charset="-122"/>
              <a:sym typeface="+mn-ea"/>
            </a:endParaRPr>
          </a:p>
          <a:p>
            <a:r>
              <a:rPr lang="zh-CN" altLang="en-US" sz="2000" dirty="0">
                <a:solidFill>
                  <a:srgbClr val="65AA81"/>
                </a:solidFill>
                <a:latin typeface="微软雅黑" panose="020B0503020204020204" charset="-122"/>
                <a:ea typeface="微软雅黑" panose="020B0503020204020204" charset="-122"/>
                <a:sym typeface="+mn-ea"/>
              </a:rPr>
              <a:t> </a:t>
            </a:r>
            <a:endParaRPr lang="zh-CN" altLang="en-US" sz="2000" dirty="0">
              <a:solidFill>
                <a:srgbClr val="65AA81"/>
              </a:solidFill>
              <a:latin typeface="微软雅黑" panose="020B0503020204020204" charset="-122"/>
              <a:ea typeface="微软雅黑" panose="020B0503020204020204" charset="-122"/>
              <a:sym typeface="+mn-ea"/>
            </a:endParaRPr>
          </a:p>
          <a:p>
            <a:endParaRPr lang="zh-CN" altLang="en-US" sz="2000" dirty="0">
              <a:solidFill>
                <a:srgbClr val="65AA81"/>
              </a:solidFill>
              <a:latin typeface="微软雅黑" panose="020B0503020204020204" charset="-122"/>
              <a:ea typeface="微软雅黑" panose="020B0503020204020204" charset="-122"/>
              <a:sym typeface="+mn-ea"/>
            </a:endParaRPr>
          </a:p>
          <a:p>
            <a:r>
              <a:rPr lang="zh-CN" altLang="en-US" sz="2000" dirty="0">
                <a:solidFill>
                  <a:srgbClr val="65AA81"/>
                </a:solidFill>
                <a:latin typeface="微软雅黑" panose="020B0503020204020204" charset="-122"/>
                <a:ea typeface="微软雅黑" panose="020B0503020204020204" charset="-122"/>
                <a:sym typeface="+mn-ea"/>
              </a:rPr>
              <a:t>例如：小明火冒三丈…………</a:t>
            </a:r>
            <a:endParaRPr lang="zh-CN" altLang="en-US" sz="2000" dirty="0">
              <a:solidFill>
                <a:srgbClr val="65AA81"/>
              </a:solidFill>
              <a:latin typeface="微软雅黑" panose="020B0503020204020204" charset="-122"/>
              <a:ea typeface="微软雅黑" panose="020B0503020204020204" charset="-122"/>
              <a:sym typeface="+mn-ea"/>
            </a:endParaRPr>
          </a:p>
          <a:p>
            <a:endParaRPr lang="zh-CN" altLang="en-US" sz="2000" dirty="0">
              <a:solidFill>
                <a:srgbClr val="65AA81"/>
              </a:solidFill>
              <a:latin typeface="微软雅黑" panose="020B0503020204020204" charset="-122"/>
              <a:ea typeface="微软雅黑" panose="020B0503020204020204" charset="-122"/>
              <a:sym typeface="+mn-ea"/>
            </a:endParaRPr>
          </a:p>
        </p:txBody>
      </p:sp>
      <p:pic>
        <p:nvPicPr>
          <p:cNvPr id="13318" name="图片 8" descr="201203102229428795.gif"/>
          <p:cNvPicPr>
            <a:picLocks noChangeAspect="1"/>
          </p:cNvPicPr>
          <p:nvPr/>
        </p:nvPicPr>
        <p:blipFill>
          <a:blip r:embed="rId2"/>
          <a:stretch>
            <a:fillRect/>
          </a:stretch>
        </p:blipFill>
        <p:spPr>
          <a:xfrm>
            <a:off x="7943533" y="3648393"/>
            <a:ext cx="2232025" cy="2232025"/>
          </a:xfrm>
          <a:prstGeom prst="rect">
            <a:avLst/>
          </a:prstGeom>
          <a:noFill/>
          <a:ln w="9525">
            <a:noFill/>
          </a:ln>
        </p:spPr>
      </p:pic>
      <p:pic>
        <p:nvPicPr>
          <p:cNvPr id="13317" name="图片 7" descr="200905211936475887.gif"/>
          <p:cNvPicPr>
            <a:picLocks noChangeAspect="1"/>
          </p:cNvPicPr>
          <p:nvPr/>
        </p:nvPicPr>
        <p:blipFill>
          <a:blip r:embed="rId3"/>
          <a:stretch>
            <a:fillRect/>
          </a:stretch>
        </p:blipFill>
        <p:spPr>
          <a:xfrm>
            <a:off x="5023168" y="4061460"/>
            <a:ext cx="2233612" cy="18192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3317"/>
                                        </p:tgtEl>
                                        <p:attrNameLst>
                                          <p:attrName>style.visibility</p:attrName>
                                        </p:attrNameLst>
                                      </p:cBhvr>
                                      <p:to>
                                        <p:strVal val="visible"/>
                                      </p:to>
                                    </p:set>
                                    <p:anim calcmode="lin" valueType="num">
                                      <p:cBhvr>
                                        <p:cTn id="27" dur="500" fill="hold"/>
                                        <p:tgtEl>
                                          <p:spTgt spid="13317"/>
                                        </p:tgtEl>
                                        <p:attrNameLst>
                                          <p:attrName>ppt_w</p:attrName>
                                        </p:attrNameLst>
                                      </p:cBhvr>
                                      <p:tavLst>
                                        <p:tav tm="0">
                                          <p:val>
                                            <p:fltVal val="0"/>
                                          </p:val>
                                        </p:tav>
                                        <p:tav tm="100000">
                                          <p:val>
                                            <p:strVal val="#ppt_w"/>
                                          </p:val>
                                        </p:tav>
                                      </p:tavLst>
                                    </p:anim>
                                    <p:anim calcmode="lin" valueType="num">
                                      <p:cBhvr>
                                        <p:cTn id="28" dur="500" fill="hold"/>
                                        <p:tgtEl>
                                          <p:spTgt spid="13317"/>
                                        </p:tgtEl>
                                        <p:attrNameLst>
                                          <p:attrName>ppt_h</p:attrName>
                                        </p:attrNameLst>
                                      </p:cBhvr>
                                      <p:tavLst>
                                        <p:tav tm="0">
                                          <p:val>
                                            <p:fltVal val="0"/>
                                          </p:val>
                                        </p:tav>
                                        <p:tav tm="100000">
                                          <p:val>
                                            <p:strVal val="#ppt_h"/>
                                          </p:val>
                                        </p:tav>
                                      </p:tavLst>
                                    </p:anim>
                                    <p:animEffect transition="in" filter="fade">
                                      <p:cBhvr>
                                        <p:cTn id="29" dur="500"/>
                                        <p:tgtEl>
                                          <p:spTgt spid="13317"/>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3318"/>
                                        </p:tgtEl>
                                        <p:attrNameLst>
                                          <p:attrName>style.visibility</p:attrName>
                                        </p:attrNameLst>
                                      </p:cBhvr>
                                      <p:to>
                                        <p:strVal val="visible"/>
                                      </p:to>
                                    </p:set>
                                    <p:anim calcmode="lin" valueType="num">
                                      <p:cBhvr>
                                        <p:cTn id="33" dur="500" fill="hold"/>
                                        <p:tgtEl>
                                          <p:spTgt spid="13318"/>
                                        </p:tgtEl>
                                        <p:attrNameLst>
                                          <p:attrName>ppt_w</p:attrName>
                                        </p:attrNameLst>
                                      </p:cBhvr>
                                      <p:tavLst>
                                        <p:tav tm="0">
                                          <p:val>
                                            <p:fltVal val="0"/>
                                          </p:val>
                                        </p:tav>
                                        <p:tav tm="100000">
                                          <p:val>
                                            <p:strVal val="#ppt_w"/>
                                          </p:val>
                                        </p:tav>
                                      </p:tavLst>
                                    </p:anim>
                                    <p:anim calcmode="lin" valueType="num">
                                      <p:cBhvr>
                                        <p:cTn id="34" dur="500" fill="hold"/>
                                        <p:tgtEl>
                                          <p:spTgt spid="13318"/>
                                        </p:tgtEl>
                                        <p:attrNameLst>
                                          <p:attrName>ppt_h</p:attrName>
                                        </p:attrNameLst>
                                      </p:cBhvr>
                                      <p:tavLst>
                                        <p:tav tm="0">
                                          <p:val>
                                            <p:fltVal val="0"/>
                                          </p:val>
                                        </p:tav>
                                        <p:tav tm="100000">
                                          <p:val>
                                            <p:strVal val="#ppt_h"/>
                                          </p:val>
                                        </p:tav>
                                      </p:tavLst>
                                    </p:anim>
                                    <p:animEffect transition="in" filter="fade">
                                      <p:cBhvr>
                                        <p:cTn id="35"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2.2.2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导演的工作</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845310" y="1130935"/>
            <a:ext cx="10135870" cy="2245360"/>
          </a:xfrm>
          <a:prstGeom prst="rect">
            <a:avLst/>
          </a:prstGeom>
        </p:spPr>
        <p:txBody>
          <a:bodyPr wrap="square">
            <a:spAutoFit/>
          </a:bodyPr>
          <a:lstStyle/>
          <a:p>
            <a:r>
              <a:rPr sz="2000" b="1" dirty="0">
                <a:solidFill>
                  <a:srgbClr val="65AA81"/>
                </a:solidFill>
                <a:latin typeface="微软雅黑" panose="020B0503020204020204" charset="-122"/>
                <a:ea typeface="微软雅黑" panose="020B0503020204020204" charset="-122"/>
                <a:sym typeface="+mn-ea"/>
              </a:rPr>
              <a:t>导演是整个动画制作群的领队</a:t>
            </a:r>
            <a:endParaRPr sz="2000" b="1" dirty="0">
              <a:solidFill>
                <a:srgbClr val="65AA81"/>
              </a:solidFill>
              <a:latin typeface="微软雅黑" panose="020B0503020204020204" charset="-122"/>
              <a:ea typeface="微软雅黑" panose="020B0503020204020204" charset="-122"/>
              <a:sym typeface="+mn-ea"/>
            </a:endParaRPr>
          </a:p>
          <a:p>
            <a:endParaRPr sz="2000"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以下为导演们实际工作的大略内容</a:t>
            </a:r>
            <a:r>
              <a:rPr lang="zh-CN" sz="2000" dirty="0">
                <a:solidFill>
                  <a:srgbClr val="65AA81"/>
                </a:solidFill>
                <a:latin typeface="微软雅黑" panose="020B0503020204020204" charset="-122"/>
                <a:ea typeface="微软雅黑" panose="020B0503020204020204" charset="-122"/>
                <a:sym typeface="+mn-ea"/>
              </a:rPr>
              <a:t>：</a:t>
            </a:r>
            <a:endParaRPr sz="2000"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1、制作前期(剧本、脚本、设计稿</a:t>
            </a:r>
            <a:r>
              <a:rPr lang="zh-CN" sz="2000" dirty="0">
                <a:solidFill>
                  <a:srgbClr val="65AA81"/>
                </a:solidFill>
                <a:latin typeface="微软雅黑" panose="020B0503020204020204" charset="-122"/>
                <a:ea typeface="微软雅黑" panose="020B0503020204020204" charset="-122"/>
                <a:sym typeface="+mn-ea"/>
              </a:rPr>
              <a:t>、分镜图</a:t>
            </a:r>
            <a:r>
              <a:rPr sz="2000" dirty="0">
                <a:solidFill>
                  <a:srgbClr val="65AA81"/>
                </a:solidFill>
                <a:latin typeface="微软雅黑" panose="020B0503020204020204" charset="-122"/>
                <a:ea typeface="微软雅黑" panose="020B0503020204020204" charset="-122"/>
                <a:sym typeface="+mn-ea"/>
              </a:rPr>
              <a:t>)</a:t>
            </a:r>
            <a:r>
              <a:rPr lang="zh-CN" altLang="en-US" sz="2000" dirty="0">
                <a:solidFill>
                  <a:srgbClr val="65AA81"/>
                </a:solidFill>
                <a:latin typeface="微软雅黑" panose="020B0503020204020204" charset="-122"/>
                <a:ea typeface="微软雅黑" panose="020B0503020204020204" charset="-122"/>
                <a:sym typeface="+mn-ea"/>
              </a:rPr>
              <a:t>；</a:t>
            </a:r>
            <a:endParaRPr sz="2000"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2、制作过程中要和副导演们谈每一集的制作方向</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3、制作后期（剪辑、配音、音效</a:t>
            </a:r>
            <a:r>
              <a:rPr lang="zh-CN" sz="2000" dirty="0">
                <a:solidFill>
                  <a:srgbClr val="65AA81"/>
                </a:solidFill>
                <a:latin typeface="微软雅黑" panose="020B0503020204020204" charset="-122"/>
                <a:ea typeface="微软雅黑" panose="020B0503020204020204" charset="-122"/>
                <a:sym typeface="+mn-ea"/>
              </a:rPr>
              <a:t>、合成</a:t>
            </a:r>
            <a:r>
              <a:rPr sz="2000" dirty="0">
                <a:solidFill>
                  <a:srgbClr val="65AA81"/>
                </a:solidFill>
                <a:latin typeface="微软雅黑" panose="020B0503020204020204" charset="-122"/>
                <a:ea typeface="微软雅黑" panose="020B0503020204020204" charset="-122"/>
                <a:sym typeface="+mn-ea"/>
              </a:rPr>
              <a:t>）</a:t>
            </a:r>
            <a:r>
              <a:rPr lang="en-US" sz="2000" dirty="0">
                <a:solidFill>
                  <a:srgbClr val="65AA81"/>
                </a:solidFill>
                <a:latin typeface="微软雅黑" panose="020B0503020204020204" charset="-122"/>
                <a:ea typeface="微软雅黑" panose="020B0503020204020204" charset="-122"/>
                <a:sym typeface="+mn-ea"/>
              </a:rPr>
              <a:t>;</a:t>
            </a:r>
            <a:br>
              <a:rPr sz="2000" dirty="0">
                <a:solidFill>
                  <a:srgbClr val="65AA81"/>
                </a:solidFill>
                <a:latin typeface="微软雅黑" panose="020B0503020204020204" charset="-122"/>
                <a:ea typeface="微软雅黑" panose="020B0503020204020204" charset="-122"/>
                <a:sym typeface="+mn-ea"/>
              </a:rPr>
            </a:br>
            <a:r>
              <a:rPr sz="2000" dirty="0">
                <a:solidFill>
                  <a:srgbClr val="65AA81"/>
                </a:solidFill>
                <a:latin typeface="微软雅黑" panose="020B0503020204020204" charset="-122"/>
                <a:ea typeface="微软雅黑" panose="020B0503020204020204" charset="-122"/>
                <a:sym typeface="+mn-ea"/>
              </a:rPr>
              <a:t>4、参予所有的宣传活动</a:t>
            </a:r>
            <a:r>
              <a:rPr lang="zh-CN" altLang="en-US" sz="2000" dirty="0">
                <a:solidFill>
                  <a:srgbClr val="65AA81"/>
                </a:solidFill>
                <a:latin typeface="微软雅黑" panose="020B0503020204020204" charset="-122"/>
                <a:ea typeface="微软雅黑" panose="020B0503020204020204" charset="-122"/>
                <a:sym typeface="+mn-ea"/>
              </a:rPr>
              <a:t>。</a:t>
            </a:r>
            <a:endParaRPr lang="zh-CN" altLang="en-US"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05112401"/>
          <p:cNvPicPr>
            <a:picLocks noChangeAspect="1"/>
          </p:cNvPicPr>
          <p:nvPr/>
        </p:nvPicPr>
        <p:blipFill>
          <a:blip r:embed="rId2"/>
          <a:stretch>
            <a:fillRect/>
          </a:stretch>
        </p:blipFill>
        <p:spPr>
          <a:xfrm>
            <a:off x="1342390" y="3567430"/>
            <a:ext cx="5231765" cy="2922905"/>
          </a:xfrm>
          <a:prstGeom prst="rect">
            <a:avLst/>
          </a:prstGeom>
        </p:spPr>
      </p:pic>
      <p:pic>
        <p:nvPicPr>
          <p:cNvPr id="5" name="图片 4" descr="QQ图片20211105112210"/>
          <p:cNvPicPr>
            <a:picLocks noChangeAspect="1"/>
          </p:cNvPicPr>
          <p:nvPr/>
        </p:nvPicPr>
        <p:blipFill>
          <a:blip r:embed="rId3"/>
          <a:stretch>
            <a:fillRect/>
          </a:stretch>
        </p:blipFill>
        <p:spPr>
          <a:xfrm>
            <a:off x="6926580" y="3567430"/>
            <a:ext cx="3870325" cy="2922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6" presetClass="entr" presetSubtype="16"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1000"/>
                                        <p:tgtEl>
                                          <p:spTgt spid="3"/>
                                        </p:tgtEl>
                                      </p:cBhvr>
                                    </p:animEffect>
                                  </p:childTnLst>
                                </p:cTn>
                              </p:par>
                            </p:childTnLst>
                          </p:cTn>
                        </p:par>
                        <p:par>
                          <p:cTn id="28" fill="hold">
                            <p:stCondLst>
                              <p:cond delay="3000"/>
                            </p:stCondLst>
                            <p:childTnLst>
                              <p:par>
                                <p:cTn id="29" presetID="6"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circle(in)">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2.2.3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副导和分镜图</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845310" y="1130935"/>
            <a:ext cx="10135870" cy="1322070"/>
          </a:xfrm>
          <a:prstGeom prst="rect">
            <a:avLst/>
          </a:prstGeom>
        </p:spPr>
        <p:txBody>
          <a:bodyPr wrap="square">
            <a:spAutoFit/>
          </a:bodyPr>
          <a:lstStyle/>
          <a:p>
            <a:endParaRPr sz="2000" b="1"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分镜图简单的来说是</a:t>
            </a:r>
            <a:r>
              <a:rPr sz="2000" b="1" dirty="0">
                <a:solidFill>
                  <a:srgbClr val="65AA81"/>
                </a:solidFill>
                <a:latin typeface="微软雅黑" panose="020B0503020204020204" charset="-122"/>
                <a:ea typeface="微软雅黑" panose="020B0503020204020204" charset="-122"/>
                <a:sym typeface="+mn-ea"/>
              </a:rPr>
              <a:t>以图像呈现的脚本。</a:t>
            </a:r>
            <a:endParaRPr sz="2000" b="1" dirty="0">
              <a:solidFill>
                <a:srgbClr val="65AA81"/>
              </a:solidFill>
              <a:latin typeface="微软雅黑" panose="020B0503020204020204" charset="-122"/>
              <a:ea typeface="微软雅黑" panose="020B0503020204020204" charset="-122"/>
              <a:sym typeface="+mn-ea"/>
            </a:endParaRPr>
          </a:p>
          <a:p>
            <a:endParaRPr sz="2000" b="1" dirty="0">
              <a:solidFill>
                <a:srgbClr val="65AA81"/>
              </a:solidFill>
              <a:latin typeface="微软雅黑" panose="020B0503020204020204" charset="-122"/>
              <a:ea typeface="微软雅黑" panose="020B0503020204020204" charset="-122"/>
              <a:sym typeface="+mn-ea"/>
            </a:endParaRPr>
          </a:p>
          <a:p>
            <a:endParaRPr sz="2000" b="1" dirty="0">
              <a:solidFill>
                <a:srgbClr val="65AA81"/>
              </a:solidFill>
              <a:latin typeface="微软雅黑" panose="020B0503020204020204" charset="-122"/>
              <a:ea typeface="微软雅黑" panose="020B0503020204020204" charset="-122"/>
              <a:sym typeface="+mn-ea"/>
            </a:endParaRPr>
          </a:p>
        </p:txBody>
      </p:sp>
      <p:pic>
        <p:nvPicPr>
          <p:cNvPr id="20486" name="Picture 5" descr="C:\Users\zx\Desktop\未命名.bmp"/>
          <p:cNvPicPr>
            <a:picLocks noChangeAspect="1"/>
          </p:cNvPicPr>
          <p:nvPr/>
        </p:nvPicPr>
        <p:blipFill>
          <a:blip r:embed="rId2"/>
          <a:stretch>
            <a:fillRect/>
          </a:stretch>
        </p:blipFill>
        <p:spPr>
          <a:xfrm>
            <a:off x="7646035" y="1068705"/>
            <a:ext cx="3729355" cy="5182870"/>
          </a:xfrm>
          <a:prstGeom prst="rect">
            <a:avLst/>
          </a:prstGeom>
          <a:noFill/>
          <a:ln w="9525">
            <a:noFill/>
          </a:ln>
        </p:spPr>
      </p:pic>
      <p:pic>
        <p:nvPicPr>
          <p:cNvPr id="21509" name="图片 5" descr="4cbeb1cfddca66f5d3531.jpg"/>
          <p:cNvPicPr>
            <a:picLocks noChangeAspect="1"/>
          </p:cNvPicPr>
          <p:nvPr/>
        </p:nvPicPr>
        <p:blipFill>
          <a:blip r:embed="rId3"/>
          <a:stretch>
            <a:fillRect/>
          </a:stretch>
        </p:blipFill>
        <p:spPr>
          <a:xfrm>
            <a:off x="1316673" y="2133283"/>
            <a:ext cx="5832475" cy="41179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21509"/>
                                        </p:tgtEl>
                                        <p:attrNameLst>
                                          <p:attrName>style.visibility</p:attrName>
                                        </p:attrNameLst>
                                      </p:cBhvr>
                                      <p:to>
                                        <p:strVal val="visible"/>
                                      </p:to>
                                    </p:set>
                                    <p:animEffect transition="in" filter="barn(inVertical)">
                                      <p:cBhvr>
                                        <p:cTn id="27" dur="500"/>
                                        <p:tgtEl>
                                          <p:spTgt spid="21509"/>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20486"/>
                                        </p:tgtEl>
                                        <p:attrNameLst>
                                          <p:attrName>style.visibility</p:attrName>
                                        </p:attrNameLst>
                                      </p:cBhvr>
                                      <p:to>
                                        <p:strVal val="visible"/>
                                      </p:to>
                                    </p:set>
                                    <p:animEffect transition="in" filter="barn(inVertical)">
                                      <p:cBhvr>
                                        <p:cTn id="31" dur="5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2.2.4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角色设计</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952500" y="1103630"/>
            <a:ext cx="10135870" cy="3169285"/>
          </a:xfrm>
          <a:prstGeom prst="rect">
            <a:avLst/>
          </a:prstGeom>
        </p:spPr>
        <p:txBody>
          <a:bodyPr wrap="square">
            <a:spAutoFit/>
          </a:bodyPr>
          <a:lstStyle/>
          <a:p>
            <a:r>
              <a:rPr sz="2000" dirty="0">
                <a:solidFill>
                  <a:srgbClr val="65AA81"/>
                </a:solidFill>
                <a:latin typeface="微软雅黑" panose="020B0503020204020204" charset="-122"/>
                <a:ea typeface="微软雅黑" panose="020B0503020204020204" charset="-122"/>
                <a:sym typeface="+mn-ea"/>
              </a:rPr>
              <a:t>动画制作是一个需要密切配合的团体活动。因此 一部好作品除了有好的脚本</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经验丰富的导演</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当然</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具有魅力的角色造型是使作品更吸引人的重要因素。</a:t>
            </a:r>
            <a:endParaRPr sz="2000" dirty="0">
              <a:solidFill>
                <a:srgbClr val="65AA81"/>
              </a:solidFill>
              <a:latin typeface="微软雅黑" panose="020B0503020204020204" charset="-122"/>
              <a:ea typeface="微软雅黑" panose="020B0503020204020204" charset="-122"/>
              <a:sym typeface="+mn-ea"/>
            </a:endParaRPr>
          </a:p>
          <a:p>
            <a:endParaRPr sz="2000" dirty="0">
              <a:solidFill>
                <a:srgbClr val="65AA81"/>
              </a:solidFill>
              <a:latin typeface="微软雅黑" panose="020B0503020204020204" charset="-122"/>
              <a:ea typeface="微软雅黑" panose="020B0503020204020204" charset="-122"/>
              <a:sym typeface="+mn-ea"/>
            </a:endParaRPr>
          </a:p>
          <a:p>
            <a:r>
              <a:rPr sz="2000" b="1" dirty="0">
                <a:solidFill>
                  <a:srgbClr val="65AA81"/>
                </a:solidFill>
                <a:latin typeface="微软雅黑" panose="020B0503020204020204" charset="-122"/>
                <a:ea typeface="微软雅黑" panose="020B0503020204020204" charset="-122"/>
                <a:sym typeface="+mn-ea"/>
              </a:rPr>
              <a:t>角色造型的设计也</a:t>
            </a:r>
            <a:r>
              <a:rPr lang="zh-CN" sz="2000" b="1" dirty="0">
                <a:solidFill>
                  <a:srgbClr val="65AA81"/>
                </a:solidFill>
                <a:latin typeface="微软雅黑" panose="020B0503020204020204" charset="-122"/>
                <a:ea typeface="微软雅黑" panose="020B0503020204020204" charset="-122"/>
                <a:sym typeface="+mn-ea"/>
              </a:rPr>
              <a:t>根据</a:t>
            </a:r>
            <a:r>
              <a:rPr sz="2000" b="1" dirty="0">
                <a:solidFill>
                  <a:srgbClr val="65AA81"/>
                </a:solidFill>
                <a:latin typeface="微软雅黑" panose="020B0503020204020204" charset="-122"/>
                <a:ea typeface="微软雅黑" panose="020B0503020204020204" charset="-122"/>
                <a:sym typeface="+mn-ea"/>
              </a:rPr>
              <a:t>原作及原案</a:t>
            </a:r>
            <a:r>
              <a:rPr lang="zh-CN" sz="2000" b="1" dirty="0">
                <a:solidFill>
                  <a:srgbClr val="65AA81"/>
                </a:solidFill>
                <a:latin typeface="微软雅黑" panose="020B0503020204020204" charset="-122"/>
                <a:ea typeface="微软雅黑" panose="020B0503020204020204" charset="-122"/>
                <a:sym typeface="+mn-ea"/>
              </a:rPr>
              <a:t>策划的不同</a:t>
            </a:r>
            <a:r>
              <a:rPr sz="2000" b="1" dirty="0">
                <a:solidFill>
                  <a:srgbClr val="65AA81"/>
                </a:solidFill>
                <a:latin typeface="微软雅黑" panose="020B0503020204020204" charset="-122"/>
                <a:ea typeface="微软雅黑" panose="020B0503020204020204" charset="-122"/>
                <a:sym typeface="+mn-ea"/>
              </a:rPr>
              <a:t>而有不同。</a:t>
            </a:r>
            <a:endParaRPr sz="2000" b="1" dirty="0">
              <a:solidFill>
                <a:srgbClr val="65AA81"/>
              </a:solidFill>
              <a:latin typeface="微软雅黑" panose="020B0503020204020204" charset="-122"/>
              <a:ea typeface="微软雅黑" panose="020B0503020204020204" charset="-122"/>
              <a:sym typeface="+mn-ea"/>
            </a:endParaRPr>
          </a:p>
          <a:p>
            <a:endParaRPr sz="2000" b="1" dirty="0">
              <a:solidFill>
                <a:srgbClr val="65AA81"/>
              </a:solidFill>
              <a:latin typeface="微软雅黑" panose="020B0503020204020204" charset="-122"/>
              <a:ea typeface="微软雅黑" panose="020B0503020204020204" charset="-122"/>
              <a:sym typeface="+mn-ea"/>
            </a:endParaRPr>
          </a:p>
          <a:p>
            <a:r>
              <a:rPr sz="2000" b="1" dirty="0">
                <a:solidFill>
                  <a:srgbClr val="65AA81"/>
                </a:solidFill>
                <a:latin typeface="微软雅黑" panose="020B0503020204020204" charset="-122"/>
                <a:ea typeface="微软雅黑" panose="020B0503020204020204" charset="-122"/>
                <a:sym typeface="+mn-ea"/>
              </a:rPr>
              <a:t>原作漫画改编成动画时</a:t>
            </a:r>
            <a:r>
              <a:rPr lang="zh-CN" sz="2000" b="1" dirty="0">
                <a:solidFill>
                  <a:srgbClr val="65AA81"/>
                </a:solidFill>
                <a:latin typeface="微软雅黑" panose="020B0503020204020204" charset="-122"/>
                <a:ea typeface="微软雅黑" panose="020B0503020204020204" charset="-122"/>
                <a:sym typeface="+mn-ea"/>
              </a:rPr>
              <a:t>：</a:t>
            </a:r>
            <a:endParaRPr sz="2000" b="1" dirty="0">
              <a:solidFill>
                <a:srgbClr val="65AA81"/>
              </a:solidFill>
              <a:latin typeface="微软雅黑" panose="020B0503020204020204" charset="-122"/>
              <a:ea typeface="微软雅黑" panose="020B0503020204020204" charset="-122"/>
              <a:sym typeface="+mn-ea"/>
            </a:endParaRPr>
          </a:p>
          <a:p>
            <a:r>
              <a:rPr lang="en-US" sz="2000" dirty="0">
                <a:solidFill>
                  <a:srgbClr val="65AA81"/>
                </a:solidFill>
                <a:latin typeface="微软雅黑" panose="020B0503020204020204" charset="-122"/>
                <a:ea typeface="微软雅黑" panose="020B0503020204020204" charset="-122"/>
                <a:sym typeface="+mn-ea"/>
              </a:rPr>
              <a:t>1</a:t>
            </a:r>
            <a:r>
              <a:rPr lang="zh-CN" altLang="en-US"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角色的线条及服饰的简化过程</a:t>
            </a:r>
            <a:r>
              <a:rPr lang="zh-CN" sz="2000" dirty="0">
                <a:solidFill>
                  <a:srgbClr val="65AA81"/>
                </a:solidFill>
                <a:latin typeface="微软雅黑" panose="020B0503020204020204" charset="-122"/>
                <a:ea typeface="微软雅黑" panose="020B0503020204020204" charset="-122"/>
                <a:sym typeface="+mn-ea"/>
              </a:rPr>
              <a:t>；</a:t>
            </a:r>
            <a:endParaRPr sz="2000" dirty="0">
              <a:solidFill>
                <a:srgbClr val="65AA81"/>
              </a:solidFill>
              <a:latin typeface="微软雅黑" panose="020B0503020204020204" charset="-122"/>
              <a:ea typeface="微软雅黑" panose="020B0503020204020204" charset="-122"/>
              <a:sym typeface="+mn-ea"/>
            </a:endParaRPr>
          </a:p>
          <a:p>
            <a:r>
              <a:rPr lang="en-US" sz="2000" dirty="0">
                <a:solidFill>
                  <a:srgbClr val="65AA81"/>
                </a:solidFill>
                <a:latin typeface="微软雅黑" panose="020B0503020204020204" charset="-122"/>
                <a:ea typeface="微软雅黑" panose="020B0503020204020204" charset="-122"/>
                <a:sym typeface="+mn-ea"/>
              </a:rPr>
              <a:t>2</a:t>
            </a:r>
            <a:r>
              <a:rPr lang="zh-CN" altLang="en-US" sz="2000" dirty="0">
                <a:solidFill>
                  <a:srgbClr val="65AA81"/>
                </a:solidFill>
                <a:latin typeface="微软雅黑" panose="020B0503020204020204" charset="-122"/>
                <a:ea typeface="微软雅黑" panose="020B0503020204020204" charset="-122"/>
                <a:sym typeface="+mn-ea"/>
              </a:rPr>
              <a:t>、非彩色</a:t>
            </a:r>
            <a:r>
              <a:rPr sz="2000" dirty="0">
                <a:solidFill>
                  <a:srgbClr val="65AA81"/>
                </a:solidFill>
                <a:latin typeface="微软雅黑" panose="020B0503020204020204" charset="-122"/>
                <a:ea typeface="微软雅黑" panose="020B0503020204020204" charset="-122"/>
                <a:sym typeface="+mn-ea"/>
              </a:rPr>
              <a:t>漫画角色不必着色</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 但是动画需要着色</a:t>
            </a:r>
            <a:r>
              <a:rPr lang="zh-CN" sz="2000" dirty="0">
                <a:solidFill>
                  <a:srgbClr val="65AA81"/>
                </a:solidFill>
                <a:latin typeface="微软雅黑" panose="020B0503020204020204" charset="-122"/>
                <a:ea typeface="微软雅黑" panose="020B0503020204020204" charset="-122"/>
                <a:sym typeface="+mn-ea"/>
              </a:rPr>
              <a:t>；</a:t>
            </a:r>
            <a:endParaRPr sz="2000" dirty="0">
              <a:solidFill>
                <a:srgbClr val="65AA81"/>
              </a:solidFill>
              <a:latin typeface="微软雅黑" panose="020B0503020204020204" charset="-122"/>
              <a:ea typeface="微软雅黑" panose="020B0503020204020204" charset="-122"/>
              <a:sym typeface="+mn-ea"/>
            </a:endParaRPr>
          </a:p>
          <a:p>
            <a:r>
              <a:rPr lang="en-US" sz="2000" dirty="0">
                <a:solidFill>
                  <a:srgbClr val="65AA81"/>
                </a:solidFill>
                <a:latin typeface="微软雅黑" panose="020B0503020204020204" charset="-122"/>
                <a:ea typeface="微软雅黑" panose="020B0503020204020204" charset="-122"/>
                <a:sym typeface="+mn-ea"/>
              </a:rPr>
              <a:t>3</a:t>
            </a:r>
            <a:r>
              <a:rPr lang="zh-CN" altLang="en-US"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有一些原作漫画角色造型并不适用于动画作品。</a:t>
            </a:r>
            <a:endParaRPr sz="2000" dirty="0">
              <a:solidFill>
                <a:srgbClr val="65AA81"/>
              </a:solidFill>
              <a:latin typeface="微软雅黑" panose="020B0503020204020204" charset="-122"/>
              <a:ea typeface="微软雅黑" panose="020B0503020204020204" charset="-122"/>
              <a:sym typeface="+mn-ea"/>
            </a:endParaRPr>
          </a:p>
          <a:p>
            <a:endParaRPr sz="2000" dirty="0">
              <a:solidFill>
                <a:srgbClr val="65AA81"/>
              </a:solidFill>
              <a:latin typeface="微软雅黑" panose="020B0503020204020204" charset="-122"/>
              <a:ea typeface="微软雅黑" panose="020B0503020204020204" charset="-122"/>
              <a:sym typeface="+mn-ea"/>
            </a:endParaRPr>
          </a:p>
        </p:txBody>
      </p:sp>
      <p:pic>
        <p:nvPicPr>
          <p:cNvPr id="24581" name="图片 5" descr="63625776201302161325241622249835403_004.jpg"/>
          <p:cNvPicPr>
            <a:picLocks noChangeAspect="1"/>
          </p:cNvPicPr>
          <p:nvPr/>
        </p:nvPicPr>
        <p:blipFill>
          <a:blip r:embed="rId2"/>
          <a:stretch>
            <a:fillRect/>
          </a:stretch>
        </p:blipFill>
        <p:spPr>
          <a:xfrm>
            <a:off x="6894830" y="3002598"/>
            <a:ext cx="4859338" cy="3506787"/>
          </a:xfrm>
          <a:prstGeom prst="rect">
            <a:avLst/>
          </a:prstGeom>
          <a:noFill/>
          <a:ln w="9525">
            <a:noFill/>
          </a:ln>
        </p:spPr>
      </p:pic>
      <p:pic>
        <p:nvPicPr>
          <p:cNvPr id="24582" name="图片 6" descr="u=2944630770,3971229893&amp;fm=21&amp;gp=0.jpg"/>
          <p:cNvPicPr>
            <a:picLocks noChangeAspect="1"/>
          </p:cNvPicPr>
          <p:nvPr/>
        </p:nvPicPr>
        <p:blipFill>
          <a:blip r:embed="rId3"/>
          <a:stretch>
            <a:fillRect/>
          </a:stretch>
        </p:blipFill>
        <p:spPr>
          <a:xfrm>
            <a:off x="1923733" y="4205923"/>
            <a:ext cx="4189412" cy="2303462"/>
          </a:xfrm>
          <a:prstGeom prst="rect">
            <a:avLst/>
          </a:prstGeom>
          <a:noFill/>
          <a:ln w="9525">
            <a:noFill/>
          </a:ln>
        </p:spPr>
      </p:pic>
      <p:sp>
        <p:nvSpPr>
          <p:cNvPr id="3" name="文本框 2"/>
          <p:cNvSpPr txBox="1"/>
          <p:nvPr/>
        </p:nvSpPr>
        <p:spPr>
          <a:xfrm>
            <a:off x="8701405" y="2504440"/>
            <a:ext cx="1097280" cy="368300"/>
          </a:xfrm>
          <a:prstGeom prst="rect">
            <a:avLst/>
          </a:prstGeom>
          <a:noFill/>
        </p:spPr>
        <p:txBody>
          <a:bodyPr wrap="none" rtlCol="0" anchor="t">
            <a:spAutoFit/>
          </a:bodyPr>
          <a:lstStyle/>
          <a:p>
            <a:pPr algn="l"/>
            <a:r>
              <a:rPr lang="zh-CN" altLang="en-US" dirty="0">
                <a:solidFill>
                  <a:srgbClr val="65AA81"/>
                </a:solidFill>
                <a:latin typeface="微软雅黑" panose="020B0503020204020204" charset="-122"/>
                <a:ea typeface="微软雅黑" panose="020B0503020204020204" charset="-122"/>
                <a:sym typeface="+mn-ea"/>
              </a:rPr>
              <a:t>《虫师》</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45" presetClass="entr" presetSubtype="0" fill="hold" nodeType="afterEffect">
                                  <p:stCondLst>
                                    <p:cond delay="0"/>
                                  </p:stCondLst>
                                  <p:childTnLst>
                                    <p:set>
                                      <p:cBhvr>
                                        <p:cTn id="26" dur="1" fill="hold">
                                          <p:stCondLst>
                                            <p:cond delay="0"/>
                                          </p:stCondLst>
                                        </p:cTn>
                                        <p:tgtEl>
                                          <p:spTgt spid="24582"/>
                                        </p:tgtEl>
                                        <p:attrNameLst>
                                          <p:attrName>style.visibility</p:attrName>
                                        </p:attrNameLst>
                                      </p:cBhvr>
                                      <p:to>
                                        <p:strVal val="visible"/>
                                      </p:to>
                                    </p:set>
                                    <p:animEffect transition="in" filter="fade">
                                      <p:cBhvr>
                                        <p:cTn id="27" dur="1000"/>
                                        <p:tgtEl>
                                          <p:spTgt spid="24582"/>
                                        </p:tgtEl>
                                      </p:cBhvr>
                                    </p:animEffect>
                                    <p:anim calcmode="lin" valueType="num">
                                      <p:cBhvr>
                                        <p:cTn id="28" dur="1000" fill="hold"/>
                                        <p:tgtEl>
                                          <p:spTgt spid="24582"/>
                                        </p:tgtEl>
                                        <p:attrNameLst>
                                          <p:attrName>ppt_w</p:attrName>
                                        </p:attrNameLst>
                                      </p:cBhvr>
                                      <p:tavLst>
                                        <p:tav tm="0" fmla="#ppt_w*sin(2.5*pi*$)">
                                          <p:val>
                                            <p:fltVal val="0"/>
                                          </p:val>
                                        </p:tav>
                                        <p:tav tm="100000">
                                          <p:val>
                                            <p:fltVal val="1"/>
                                          </p:val>
                                        </p:tav>
                                      </p:tavLst>
                                    </p:anim>
                                    <p:anim calcmode="lin" valueType="num">
                                      <p:cBhvr>
                                        <p:cTn id="29" dur="1000" fill="hold"/>
                                        <p:tgtEl>
                                          <p:spTgt spid="24582"/>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45" presetClass="entr" presetSubtype="0" fill="hold" nodeType="afterEffect">
                                  <p:stCondLst>
                                    <p:cond delay="0"/>
                                  </p:stCondLst>
                                  <p:childTnLst>
                                    <p:set>
                                      <p:cBhvr>
                                        <p:cTn id="32" dur="1" fill="hold">
                                          <p:stCondLst>
                                            <p:cond delay="0"/>
                                          </p:stCondLst>
                                        </p:cTn>
                                        <p:tgtEl>
                                          <p:spTgt spid="24581"/>
                                        </p:tgtEl>
                                        <p:attrNameLst>
                                          <p:attrName>style.visibility</p:attrName>
                                        </p:attrNameLst>
                                      </p:cBhvr>
                                      <p:to>
                                        <p:strVal val="visible"/>
                                      </p:to>
                                    </p:set>
                                    <p:animEffect transition="in" filter="fade">
                                      <p:cBhvr>
                                        <p:cTn id="33" dur="1000"/>
                                        <p:tgtEl>
                                          <p:spTgt spid="24581"/>
                                        </p:tgtEl>
                                      </p:cBhvr>
                                    </p:animEffect>
                                    <p:anim calcmode="lin" valueType="num">
                                      <p:cBhvr>
                                        <p:cTn id="34" dur="1000" fill="hold"/>
                                        <p:tgtEl>
                                          <p:spTgt spid="24581"/>
                                        </p:tgtEl>
                                        <p:attrNameLst>
                                          <p:attrName>ppt_w</p:attrName>
                                        </p:attrNameLst>
                                      </p:cBhvr>
                                      <p:tavLst>
                                        <p:tav tm="0" fmla="#ppt_w*sin(2.5*pi*$)">
                                          <p:val>
                                            <p:fltVal val="0"/>
                                          </p:val>
                                        </p:tav>
                                        <p:tav tm="100000">
                                          <p:val>
                                            <p:fltVal val="1"/>
                                          </p:val>
                                        </p:tav>
                                      </p:tavLst>
                                    </p:anim>
                                    <p:anim calcmode="lin" valueType="num">
                                      <p:cBhvr>
                                        <p:cTn id="35" dur="1000" fill="hold"/>
                                        <p:tgtEl>
                                          <p:spTgt spid="2458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2.2.4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角色设计</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962025" y="1292225"/>
            <a:ext cx="10135870" cy="1014730"/>
          </a:xfrm>
          <a:prstGeom prst="rect">
            <a:avLst/>
          </a:prstGeom>
        </p:spPr>
        <p:txBody>
          <a:bodyPr wrap="square">
            <a:spAutoFit/>
          </a:bodyPr>
          <a:lstStyle/>
          <a:p>
            <a:r>
              <a:rPr sz="2000" dirty="0">
                <a:solidFill>
                  <a:srgbClr val="65AA81"/>
                </a:solidFill>
                <a:latin typeface="微软雅黑" panose="020B0503020204020204" charset="-122"/>
                <a:ea typeface="微软雅黑" panose="020B0503020204020204" charset="-122"/>
                <a:sym typeface="+mn-ea"/>
              </a:rPr>
              <a:t>角色设计图分为三种</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服饰设计图</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脸部表情设计图</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局部装饰设计图</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a:p>
            <a:endParaRPr sz="2000"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所有的设计通常分为正面</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侧面</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背面</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及特殊表情以便原画师仿真。 </a:t>
            </a:r>
            <a:endParaRPr sz="2000" dirty="0">
              <a:solidFill>
                <a:srgbClr val="65AA81"/>
              </a:solidFill>
              <a:latin typeface="微软雅黑" panose="020B0503020204020204" charset="-122"/>
              <a:ea typeface="微软雅黑" panose="020B0503020204020204" charset="-122"/>
              <a:sym typeface="+mn-ea"/>
            </a:endParaRPr>
          </a:p>
        </p:txBody>
      </p:sp>
      <p:pic>
        <p:nvPicPr>
          <p:cNvPr id="26629" name="图片 5" descr="IMG_0888.JPG"/>
          <p:cNvPicPr>
            <a:picLocks noChangeAspect="1"/>
          </p:cNvPicPr>
          <p:nvPr/>
        </p:nvPicPr>
        <p:blipFill>
          <a:blip r:embed="rId2"/>
          <a:stretch>
            <a:fillRect/>
          </a:stretch>
        </p:blipFill>
        <p:spPr>
          <a:xfrm>
            <a:off x="7533640" y="4268470"/>
            <a:ext cx="3088640" cy="1848485"/>
          </a:xfrm>
          <a:prstGeom prst="rect">
            <a:avLst/>
          </a:prstGeom>
          <a:noFill/>
          <a:ln w="9525">
            <a:noFill/>
          </a:ln>
        </p:spPr>
      </p:pic>
      <p:pic>
        <p:nvPicPr>
          <p:cNvPr id="26630" name="图片 7" descr="IMG_0883.JPG"/>
          <p:cNvPicPr>
            <a:picLocks noChangeAspect="1"/>
          </p:cNvPicPr>
          <p:nvPr/>
        </p:nvPicPr>
        <p:blipFill>
          <a:blip r:embed="rId3"/>
          <a:stretch>
            <a:fillRect/>
          </a:stretch>
        </p:blipFill>
        <p:spPr>
          <a:xfrm>
            <a:off x="2551430" y="2519045"/>
            <a:ext cx="2055495" cy="1470025"/>
          </a:xfrm>
          <a:prstGeom prst="rect">
            <a:avLst/>
          </a:prstGeom>
          <a:noFill/>
          <a:ln w="9525">
            <a:noFill/>
          </a:ln>
        </p:spPr>
      </p:pic>
      <p:pic>
        <p:nvPicPr>
          <p:cNvPr id="35845" name="图片 7" descr="IMG_0882.JPG"/>
          <p:cNvPicPr>
            <a:picLocks noChangeAspect="1"/>
          </p:cNvPicPr>
          <p:nvPr/>
        </p:nvPicPr>
        <p:blipFill>
          <a:blip r:embed="rId4"/>
          <a:stretch>
            <a:fillRect/>
          </a:stretch>
        </p:blipFill>
        <p:spPr>
          <a:xfrm>
            <a:off x="300355" y="2519045"/>
            <a:ext cx="2216150" cy="1470025"/>
          </a:xfrm>
          <a:prstGeom prst="rect">
            <a:avLst/>
          </a:prstGeom>
          <a:noFill/>
          <a:ln w="9525">
            <a:noFill/>
          </a:ln>
        </p:spPr>
      </p:pic>
      <p:pic>
        <p:nvPicPr>
          <p:cNvPr id="36869" name="图片 12" descr="IMG_0886.JPG"/>
          <p:cNvPicPr>
            <a:picLocks noChangeAspect="1"/>
          </p:cNvPicPr>
          <p:nvPr/>
        </p:nvPicPr>
        <p:blipFill>
          <a:blip r:embed="rId5"/>
          <a:stretch>
            <a:fillRect/>
          </a:stretch>
        </p:blipFill>
        <p:spPr>
          <a:xfrm>
            <a:off x="921385" y="4268470"/>
            <a:ext cx="3379470" cy="1848485"/>
          </a:xfrm>
          <a:prstGeom prst="rect">
            <a:avLst/>
          </a:prstGeom>
          <a:noFill/>
          <a:ln w="9525">
            <a:noFill/>
          </a:ln>
        </p:spPr>
      </p:pic>
      <p:pic>
        <p:nvPicPr>
          <p:cNvPr id="36870" name="图片 13" descr="IMG_0887.JPG"/>
          <p:cNvPicPr>
            <a:picLocks noChangeAspect="1"/>
          </p:cNvPicPr>
          <p:nvPr/>
        </p:nvPicPr>
        <p:blipFill>
          <a:blip r:embed="rId6"/>
          <a:stretch>
            <a:fillRect/>
          </a:stretch>
        </p:blipFill>
        <p:spPr>
          <a:xfrm>
            <a:off x="4434205" y="4268470"/>
            <a:ext cx="848995" cy="1848485"/>
          </a:xfrm>
          <a:prstGeom prst="rect">
            <a:avLst/>
          </a:prstGeom>
          <a:noFill/>
          <a:ln w="9525">
            <a:noFill/>
          </a:ln>
        </p:spPr>
      </p:pic>
      <p:pic>
        <p:nvPicPr>
          <p:cNvPr id="36872" name="图片 15" descr="IMG_0889.JPG"/>
          <p:cNvPicPr>
            <a:picLocks noChangeAspect="1"/>
          </p:cNvPicPr>
          <p:nvPr/>
        </p:nvPicPr>
        <p:blipFill>
          <a:blip r:embed="rId7"/>
          <a:stretch>
            <a:fillRect/>
          </a:stretch>
        </p:blipFill>
        <p:spPr>
          <a:xfrm>
            <a:off x="5416550" y="4268470"/>
            <a:ext cx="1983740" cy="1847850"/>
          </a:xfrm>
          <a:prstGeom prst="rect">
            <a:avLst/>
          </a:prstGeom>
          <a:noFill/>
          <a:ln w="9525">
            <a:noFill/>
          </a:ln>
        </p:spPr>
      </p:pic>
      <p:pic>
        <p:nvPicPr>
          <p:cNvPr id="35847" name="图片 10" descr="IMG_0884.JPG"/>
          <p:cNvPicPr>
            <a:picLocks noChangeAspect="1"/>
          </p:cNvPicPr>
          <p:nvPr/>
        </p:nvPicPr>
        <p:blipFill>
          <a:blip r:embed="rId8"/>
          <a:stretch>
            <a:fillRect/>
          </a:stretch>
        </p:blipFill>
        <p:spPr>
          <a:xfrm>
            <a:off x="4644390" y="2518410"/>
            <a:ext cx="2783840" cy="1464945"/>
          </a:xfrm>
          <a:prstGeom prst="rect">
            <a:avLst/>
          </a:prstGeom>
          <a:noFill/>
          <a:ln w="9525">
            <a:noFill/>
          </a:ln>
        </p:spPr>
      </p:pic>
      <p:pic>
        <p:nvPicPr>
          <p:cNvPr id="35848" name="图片 11" descr="IMG_0885.JPG"/>
          <p:cNvPicPr>
            <a:picLocks noChangeAspect="1"/>
          </p:cNvPicPr>
          <p:nvPr/>
        </p:nvPicPr>
        <p:blipFill>
          <a:blip r:embed="rId9"/>
          <a:stretch>
            <a:fillRect/>
          </a:stretch>
        </p:blipFill>
        <p:spPr>
          <a:xfrm>
            <a:off x="7459345" y="2518410"/>
            <a:ext cx="4434205" cy="14655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5845"/>
                                        </p:tgtEl>
                                        <p:attrNameLst>
                                          <p:attrName>style.visibility</p:attrName>
                                        </p:attrNameLst>
                                      </p:cBhvr>
                                      <p:to>
                                        <p:strVal val="visible"/>
                                      </p:to>
                                    </p:set>
                                    <p:animEffect transition="in" filter="fade">
                                      <p:cBhvr>
                                        <p:cTn id="27" dur="500"/>
                                        <p:tgtEl>
                                          <p:spTgt spid="35845"/>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26630"/>
                                        </p:tgtEl>
                                        <p:attrNameLst>
                                          <p:attrName>style.visibility</p:attrName>
                                        </p:attrNameLst>
                                      </p:cBhvr>
                                      <p:to>
                                        <p:strVal val="visible"/>
                                      </p:to>
                                    </p:set>
                                    <p:animEffect transition="in" filter="fade">
                                      <p:cBhvr>
                                        <p:cTn id="31" dur="500"/>
                                        <p:tgtEl>
                                          <p:spTgt spid="26630"/>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35847"/>
                                        </p:tgtEl>
                                        <p:attrNameLst>
                                          <p:attrName>style.visibility</p:attrName>
                                        </p:attrNameLst>
                                      </p:cBhvr>
                                      <p:to>
                                        <p:strVal val="visible"/>
                                      </p:to>
                                    </p:set>
                                    <p:animEffect transition="in" filter="fade">
                                      <p:cBhvr>
                                        <p:cTn id="35" dur="500"/>
                                        <p:tgtEl>
                                          <p:spTgt spid="35847"/>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35848"/>
                                        </p:tgtEl>
                                        <p:attrNameLst>
                                          <p:attrName>style.visibility</p:attrName>
                                        </p:attrNameLst>
                                      </p:cBhvr>
                                      <p:to>
                                        <p:strVal val="visible"/>
                                      </p:to>
                                    </p:set>
                                    <p:animEffect transition="in" filter="fade">
                                      <p:cBhvr>
                                        <p:cTn id="39" dur="500"/>
                                        <p:tgtEl>
                                          <p:spTgt spid="3584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6869"/>
                                        </p:tgtEl>
                                        <p:attrNameLst>
                                          <p:attrName>style.visibility</p:attrName>
                                        </p:attrNameLst>
                                      </p:cBhvr>
                                      <p:to>
                                        <p:strVal val="visible"/>
                                      </p:to>
                                    </p:set>
                                    <p:animEffect transition="in" filter="fade">
                                      <p:cBhvr>
                                        <p:cTn id="43" dur="500"/>
                                        <p:tgtEl>
                                          <p:spTgt spid="36869"/>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36870"/>
                                        </p:tgtEl>
                                        <p:attrNameLst>
                                          <p:attrName>style.visibility</p:attrName>
                                        </p:attrNameLst>
                                      </p:cBhvr>
                                      <p:to>
                                        <p:strVal val="visible"/>
                                      </p:to>
                                    </p:set>
                                    <p:animEffect transition="in" filter="fade">
                                      <p:cBhvr>
                                        <p:cTn id="47" dur="500"/>
                                        <p:tgtEl>
                                          <p:spTgt spid="36870"/>
                                        </p:tgtEl>
                                      </p:cBhvr>
                                    </p:animEffect>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36872"/>
                                        </p:tgtEl>
                                        <p:attrNameLst>
                                          <p:attrName>style.visibility</p:attrName>
                                        </p:attrNameLst>
                                      </p:cBhvr>
                                      <p:to>
                                        <p:strVal val="visible"/>
                                      </p:to>
                                    </p:set>
                                    <p:animEffect transition="in" filter="fade">
                                      <p:cBhvr>
                                        <p:cTn id="51" dur="500"/>
                                        <p:tgtEl>
                                          <p:spTgt spid="36872"/>
                                        </p:tgtEl>
                                      </p:cBhvr>
                                    </p:animEffec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26629"/>
                                        </p:tgtEl>
                                        <p:attrNameLst>
                                          <p:attrName>style.visibility</p:attrName>
                                        </p:attrNameLst>
                                      </p:cBhvr>
                                      <p:to>
                                        <p:strVal val="visible"/>
                                      </p:to>
                                    </p:set>
                                    <p:animEffect transition="in" filter="fade">
                                      <p:cBhvr>
                                        <p:cTn id="55"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2.2.4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角色设计</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962025" y="1292225"/>
            <a:ext cx="10135870" cy="1630045"/>
          </a:xfrm>
          <a:prstGeom prst="rect">
            <a:avLst/>
          </a:prstGeom>
        </p:spPr>
        <p:txBody>
          <a:bodyPr wrap="square">
            <a:spAutoFit/>
          </a:bodyPr>
          <a:lstStyle/>
          <a:p>
            <a:r>
              <a:rPr sz="2000" b="1" dirty="0" err="1" smtClean="0">
                <a:solidFill>
                  <a:srgbClr val="65AA81"/>
                </a:solidFill>
                <a:latin typeface="微软雅黑" panose="020B0503020204020204" charset="-122"/>
                <a:ea typeface="微软雅黑" panose="020B0503020204020204" charset="-122"/>
                <a:sym typeface="+mn-ea"/>
              </a:rPr>
              <a:t>如何成为</a:t>
            </a:r>
            <a:r>
              <a:rPr lang="zh-CN" altLang="en-US" sz="2000" b="1" dirty="0" smtClean="0">
                <a:solidFill>
                  <a:srgbClr val="65AA81"/>
                </a:solidFill>
                <a:latin typeface="微软雅黑" panose="020B0503020204020204" charset="-122"/>
                <a:ea typeface="微软雅黑" panose="020B0503020204020204" charset="-122"/>
                <a:sym typeface="+mn-ea"/>
              </a:rPr>
              <a:t>动画</a:t>
            </a:r>
            <a:r>
              <a:rPr sz="2000" b="1" dirty="0" err="1" smtClean="0">
                <a:solidFill>
                  <a:srgbClr val="65AA81"/>
                </a:solidFill>
                <a:latin typeface="微软雅黑" panose="020B0503020204020204" charset="-122"/>
                <a:ea typeface="微软雅黑" panose="020B0503020204020204" charset="-122"/>
                <a:sym typeface="+mn-ea"/>
              </a:rPr>
              <a:t>角色设计师呢</a:t>
            </a:r>
            <a:r>
              <a:rPr sz="2000" b="1" dirty="0">
                <a:solidFill>
                  <a:srgbClr val="65AA81"/>
                </a:solidFill>
                <a:latin typeface="微软雅黑" panose="020B0503020204020204" charset="-122"/>
                <a:ea typeface="微软雅黑" panose="020B0503020204020204" charset="-122"/>
                <a:sym typeface="+mn-ea"/>
              </a:rPr>
              <a:t>?</a:t>
            </a:r>
            <a:endParaRPr sz="2000" b="1" dirty="0">
              <a:solidFill>
                <a:srgbClr val="65AA81"/>
              </a:solidFill>
              <a:latin typeface="微软雅黑" panose="020B0503020204020204" charset="-122"/>
              <a:ea typeface="微软雅黑" panose="020B0503020204020204" charset="-122"/>
              <a:sym typeface="+mn-ea"/>
            </a:endParaRPr>
          </a:p>
          <a:p>
            <a:endParaRPr sz="2000" b="1"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角色设计师的重要条件是要能广泛的画好作品指定的每一种角色</a:t>
            </a:r>
            <a:r>
              <a:rPr lang="zh-CN" sz="2000" dirty="0">
                <a:solidFill>
                  <a:srgbClr val="65AA81"/>
                </a:solidFill>
                <a:latin typeface="微软雅黑" panose="020B0503020204020204" charset="-122"/>
                <a:ea typeface="微软雅黑" panose="020B0503020204020204" charset="-122"/>
                <a:sym typeface="+mn-ea"/>
              </a:rPr>
              <a:t>；</a:t>
            </a:r>
            <a:endParaRPr lang="zh-CN" sz="2000" dirty="0">
              <a:solidFill>
                <a:srgbClr val="65AA81"/>
              </a:solidFill>
              <a:latin typeface="微软雅黑" panose="020B0503020204020204" charset="-122"/>
              <a:ea typeface="微软雅黑" panose="020B0503020204020204" charset="-122"/>
              <a:sym typeface="+mn-ea"/>
            </a:endParaRPr>
          </a:p>
          <a:p>
            <a:endParaRPr lang="zh-CN" sz="2000"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也就是说设计师的绘画能力要很有弹性的能应付每一个作品的要求。 </a:t>
            </a:r>
            <a:endParaRPr sz="2000" dirty="0">
              <a:solidFill>
                <a:srgbClr val="65AA81"/>
              </a:solidFill>
              <a:latin typeface="微软雅黑" panose="020B0503020204020204" charset="-122"/>
              <a:ea typeface="微软雅黑" panose="020B0503020204020204" charset="-122"/>
              <a:sym typeface="+mn-ea"/>
            </a:endParaRPr>
          </a:p>
        </p:txBody>
      </p:sp>
      <p:pic>
        <p:nvPicPr>
          <p:cNvPr id="27653" name="图片 6" descr="8_091945_1.jpg"/>
          <p:cNvPicPr>
            <a:picLocks noChangeAspect="1"/>
          </p:cNvPicPr>
          <p:nvPr/>
        </p:nvPicPr>
        <p:blipFill>
          <a:blip r:embed="rId2"/>
          <a:stretch>
            <a:fillRect/>
          </a:stretch>
        </p:blipFill>
        <p:spPr>
          <a:xfrm>
            <a:off x="4525645" y="3324860"/>
            <a:ext cx="3711575" cy="2573655"/>
          </a:xfrm>
          <a:prstGeom prst="rect">
            <a:avLst/>
          </a:prstGeom>
          <a:noFill/>
          <a:ln w="9525">
            <a:noFill/>
          </a:ln>
        </p:spPr>
      </p:pic>
      <p:pic>
        <p:nvPicPr>
          <p:cNvPr id="27654" name="图片 7" descr="20120529225250_xGsTi.thumb.600_0.jpeg"/>
          <p:cNvPicPr>
            <a:picLocks noChangeAspect="1"/>
          </p:cNvPicPr>
          <p:nvPr/>
        </p:nvPicPr>
        <p:blipFill>
          <a:blip r:embed="rId3"/>
          <a:stretch>
            <a:fillRect/>
          </a:stretch>
        </p:blipFill>
        <p:spPr>
          <a:xfrm>
            <a:off x="8324215" y="3324860"/>
            <a:ext cx="3430270" cy="2573655"/>
          </a:xfrm>
          <a:prstGeom prst="rect">
            <a:avLst/>
          </a:prstGeom>
          <a:noFill/>
          <a:ln w="9525">
            <a:noFill/>
          </a:ln>
        </p:spPr>
      </p:pic>
      <p:pic>
        <p:nvPicPr>
          <p:cNvPr id="27655" name="图片 8" descr="u=3190996472,1221612995&amp;fm=21&amp;gp=0.jpg"/>
          <p:cNvPicPr>
            <a:picLocks noChangeAspect="1"/>
          </p:cNvPicPr>
          <p:nvPr/>
        </p:nvPicPr>
        <p:blipFill>
          <a:blip r:embed="rId4"/>
          <a:stretch>
            <a:fillRect/>
          </a:stretch>
        </p:blipFill>
        <p:spPr>
          <a:xfrm>
            <a:off x="366395" y="3324860"/>
            <a:ext cx="4072255" cy="25742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7655"/>
                                        </p:tgtEl>
                                        <p:attrNameLst>
                                          <p:attrName>style.visibility</p:attrName>
                                        </p:attrNameLst>
                                      </p:cBhvr>
                                      <p:to>
                                        <p:strVal val="visible"/>
                                      </p:to>
                                    </p:set>
                                    <p:animEffect transition="in" filter="wipe(left)">
                                      <p:cBhvr>
                                        <p:cTn id="27" dur="500"/>
                                        <p:tgtEl>
                                          <p:spTgt spid="27655"/>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7653"/>
                                        </p:tgtEl>
                                        <p:attrNameLst>
                                          <p:attrName>style.visibility</p:attrName>
                                        </p:attrNameLst>
                                      </p:cBhvr>
                                      <p:to>
                                        <p:strVal val="visible"/>
                                      </p:to>
                                    </p:set>
                                    <p:animEffect transition="in" filter="wipe(left)">
                                      <p:cBhvr>
                                        <p:cTn id="31" dur="500"/>
                                        <p:tgtEl>
                                          <p:spTgt spid="27653"/>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27654"/>
                                        </p:tgtEl>
                                        <p:attrNameLst>
                                          <p:attrName>style.visibility</p:attrName>
                                        </p:attrNameLst>
                                      </p:cBhvr>
                                      <p:to>
                                        <p:strVal val="visible"/>
                                      </p:to>
                                    </p:set>
                                    <p:animEffect transition="in" filter="wipe(left)">
                                      <p:cBhvr>
                                        <p:cTn id="35" dur="500"/>
                                        <p:tgtEl>
                                          <p:spTgt spid="2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2.2.5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场景设计</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323975" y="1187450"/>
            <a:ext cx="10135870" cy="398780"/>
          </a:xfrm>
          <a:prstGeom prst="rect">
            <a:avLst/>
          </a:prstGeom>
        </p:spPr>
        <p:txBody>
          <a:bodyPr wrap="square">
            <a:spAutoFit/>
          </a:bodyPr>
          <a:lstStyle/>
          <a:p>
            <a:r>
              <a:rPr lang="zh-CN" sz="2000" b="1" dirty="0">
                <a:solidFill>
                  <a:srgbClr val="65AA81"/>
                </a:solidFill>
                <a:latin typeface="微软雅黑" panose="020B0503020204020204" charset="-122"/>
                <a:ea typeface="微软雅黑" panose="020B0503020204020204" charset="-122"/>
                <a:sym typeface="+mn-ea"/>
              </a:rPr>
              <a:t>机械设计</a:t>
            </a:r>
            <a:r>
              <a:rPr lang="en-US" altLang="zh-CN" sz="2000" b="1" dirty="0">
                <a:solidFill>
                  <a:srgbClr val="65AA81"/>
                </a:solidFill>
                <a:latin typeface="微软雅黑" panose="020B0503020204020204" charset="-122"/>
                <a:ea typeface="微软雅黑" panose="020B0503020204020204" charset="-122"/>
                <a:sym typeface="+mn-ea"/>
              </a:rPr>
              <a:t>——</a:t>
            </a:r>
            <a:r>
              <a:rPr lang="zh-CN" altLang="en-US" sz="2000" b="1" dirty="0">
                <a:solidFill>
                  <a:srgbClr val="65AA81"/>
                </a:solidFill>
                <a:latin typeface="微软雅黑" panose="020B0503020204020204" charset="-122"/>
                <a:ea typeface="微软雅黑" panose="020B0503020204020204" charset="-122"/>
                <a:sym typeface="+mn-ea"/>
              </a:rPr>
              <a:t>适当的线条设计</a:t>
            </a:r>
            <a:r>
              <a:rPr sz="2000" dirty="0">
                <a:solidFill>
                  <a:srgbClr val="65AA81"/>
                </a:solidFill>
                <a:latin typeface="微软雅黑" panose="020B0503020204020204" charset="-122"/>
                <a:ea typeface="微软雅黑" panose="020B0503020204020204" charset="-122"/>
                <a:sym typeface="+mn-ea"/>
              </a:rPr>
              <a:t> </a:t>
            </a:r>
            <a:endParaRPr sz="2000" dirty="0">
              <a:solidFill>
                <a:srgbClr val="65AA81"/>
              </a:solidFill>
              <a:latin typeface="微软雅黑" panose="020B0503020204020204" charset="-122"/>
              <a:ea typeface="微软雅黑" panose="020B0503020204020204" charset="-122"/>
              <a:sym typeface="+mn-ea"/>
            </a:endParaRPr>
          </a:p>
        </p:txBody>
      </p:sp>
      <p:pic>
        <p:nvPicPr>
          <p:cNvPr id="5126" name="Picture 8" descr="C:\Users\zx\Desktop\未命名.bmp"/>
          <p:cNvPicPr>
            <a:picLocks noChangeAspect="1"/>
          </p:cNvPicPr>
          <p:nvPr/>
        </p:nvPicPr>
        <p:blipFill>
          <a:blip r:embed="rId2"/>
          <a:stretch>
            <a:fillRect/>
          </a:stretch>
        </p:blipFill>
        <p:spPr>
          <a:xfrm>
            <a:off x="6159500" y="4116070"/>
            <a:ext cx="3373120" cy="2318385"/>
          </a:xfrm>
          <a:prstGeom prst="rect">
            <a:avLst/>
          </a:prstGeom>
          <a:noFill/>
          <a:ln w="9525">
            <a:noFill/>
          </a:ln>
        </p:spPr>
      </p:pic>
      <p:pic>
        <p:nvPicPr>
          <p:cNvPr id="5127" name="图片 6" descr="u=334203030,3380795364&amp;fm=21&amp;gp=0.jpg"/>
          <p:cNvPicPr>
            <a:picLocks noChangeAspect="1"/>
          </p:cNvPicPr>
          <p:nvPr/>
        </p:nvPicPr>
        <p:blipFill>
          <a:blip r:embed="rId3"/>
          <a:stretch>
            <a:fillRect/>
          </a:stretch>
        </p:blipFill>
        <p:spPr>
          <a:xfrm>
            <a:off x="2188210" y="4116070"/>
            <a:ext cx="3888105" cy="2318385"/>
          </a:xfrm>
          <a:prstGeom prst="rect">
            <a:avLst/>
          </a:prstGeom>
          <a:noFill/>
          <a:ln w="9525">
            <a:noFill/>
          </a:ln>
        </p:spPr>
      </p:pic>
      <p:pic>
        <p:nvPicPr>
          <p:cNvPr id="6149" name="图片 5" descr="1065228.gif"/>
          <p:cNvPicPr>
            <a:picLocks noChangeAspect="1"/>
          </p:cNvPicPr>
          <p:nvPr/>
        </p:nvPicPr>
        <p:blipFill>
          <a:blip r:embed="rId4"/>
          <a:stretch>
            <a:fillRect/>
          </a:stretch>
        </p:blipFill>
        <p:spPr>
          <a:xfrm>
            <a:off x="1862773" y="1945005"/>
            <a:ext cx="4213225" cy="2066925"/>
          </a:xfrm>
          <a:prstGeom prst="rect">
            <a:avLst/>
          </a:prstGeom>
          <a:noFill/>
          <a:ln w="9525">
            <a:noFill/>
          </a:ln>
        </p:spPr>
      </p:pic>
      <p:pic>
        <p:nvPicPr>
          <p:cNvPr id="6150" name="图片 6" descr="20130809193620_eGwzs.thumb.600_0.jpeg"/>
          <p:cNvPicPr>
            <a:picLocks noChangeAspect="1"/>
          </p:cNvPicPr>
          <p:nvPr/>
        </p:nvPicPr>
        <p:blipFill>
          <a:blip r:embed="rId5"/>
          <a:stretch>
            <a:fillRect/>
          </a:stretch>
        </p:blipFill>
        <p:spPr>
          <a:xfrm>
            <a:off x="6159500" y="1945005"/>
            <a:ext cx="3306445" cy="20669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6149"/>
                                        </p:tgtEl>
                                        <p:attrNameLst>
                                          <p:attrName>style.visibility</p:attrName>
                                        </p:attrNameLst>
                                      </p:cBhvr>
                                      <p:to>
                                        <p:strVal val="visible"/>
                                      </p:to>
                                    </p:set>
                                    <p:animEffect transition="in" filter="randombar(horizontal)">
                                      <p:cBhvr>
                                        <p:cTn id="27" dur="500"/>
                                        <p:tgtEl>
                                          <p:spTgt spid="6149"/>
                                        </p:tgtEl>
                                      </p:cBhvr>
                                    </p:animEffect>
                                  </p:childTnLst>
                                </p:cTn>
                              </p:par>
                            </p:childTnLst>
                          </p:cTn>
                        </p:par>
                        <p:par>
                          <p:cTn id="28" fill="hold">
                            <p:stCondLst>
                              <p:cond delay="2500"/>
                            </p:stCondLst>
                            <p:childTnLst>
                              <p:par>
                                <p:cTn id="29" presetID="14" presetClass="entr" presetSubtype="10" fill="hold" nodeType="afterEffect">
                                  <p:stCondLst>
                                    <p:cond delay="0"/>
                                  </p:stCondLst>
                                  <p:childTnLst>
                                    <p:set>
                                      <p:cBhvr>
                                        <p:cTn id="30" dur="1" fill="hold">
                                          <p:stCondLst>
                                            <p:cond delay="0"/>
                                          </p:stCondLst>
                                        </p:cTn>
                                        <p:tgtEl>
                                          <p:spTgt spid="6150"/>
                                        </p:tgtEl>
                                        <p:attrNameLst>
                                          <p:attrName>style.visibility</p:attrName>
                                        </p:attrNameLst>
                                      </p:cBhvr>
                                      <p:to>
                                        <p:strVal val="visible"/>
                                      </p:to>
                                    </p:set>
                                    <p:animEffect transition="in" filter="randombar(horizontal)">
                                      <p:cBhvr>
                                        <p:cTn id="31" dur="500"/>
                                        <p:tgtEl>
                                          <p:spTgt spid="6150"/>
                                        </p:tgtEl>
                                      </p:cBhvr>
                                    </p:animEffect>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5127"/>
                                        </p:tgtEl>
                                        <p:attrNameLst>
                                          <p:attrName>style.visibility</p:attrName>
                                        </p:attrNameLst>
                                      </p:cBhvr>
                                      <p:to>
                                        <p:strVal val="visible"/>
                                      </p:to>
                                    </p:set>
                                    <p:animEffect transition="in" filter="randombar(horizontal)">
                                      <p:cBhvr>
                                        <p:cTn id="35" dur="500"/>
                                        <p:tgtEl>
                                          <p:spTgt spid="5127"/>
                                        </p:tgtEl>
                                      </p:cBhvr>
                                    </p:animEffect>
                                  </p:childTnLst>
                                </p:cTn>
                              </p:par>
                            </p:childTnLst>
                          </p:cTn>
                        </p:par>
                        <p:par>
                          <p:cTn id="36" fill="hold">
                            <p:stCondLst>
                              <p:cond delay="3500"/>
                            </p:stCondLst>
                            <p:childTnLst>
                              <p:par>
                                <p:cTn id="37" presetID="14" presetClass="entr" presetSubtype="10" fill="hold" nodeType="afterEffect">
                                  <p:stCondLst>
                                    <p:cond delay="0"/>
                                  </p:stCondLst>
                                  <p:childTnLst>
                                    <p:set>
                                      <p:cBhvr>
                                        <p:cTn id="38" dur="1" fill="hold">
                                          <p:stCondLst>
                                            <p:cond delay="0"/>
                                          </p:stCondLst>
                                        </p:cTn>
                                        <p:tgtEl>
                                          <p:spTgt spid="5126"/>
                                        </p:tgtEl>
                                        <p:attrNameLst>
                                          <p:attrName>style.visibility</p:attrName>
                                        </p:attrNameLst>
                                      </p:cBhvr>
                                      <p:to>
                                        <p:strVal val="visible"/>
                                      </p:to>
                                    </p:set>
                                    <p:animEffect transition="in" filter="randombar(horizontal)">
                                      <p:cBhvr>
                                        <p:cTn id="39"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2.2.5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场景设计</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316990" y="1779270"/>
            <a:ext cx="10135870" cy="398780"/>
          </a:xfrm>
          <a:prstGeom prst="rect">
            <a:avLst/>
          </a:prstGeom>
        </p:spPr>
        <p:txBody>
          <a:bodyPr wrap="square">
            <a:spAutoFit/>
          </a:bodyPr>
          <a:lstStyle/>
          <a:p>
            <a:r>
              <a:rPr lang="zh-CN" sz="2000" b="1" dirty="0">
                <a:solidFill>
                  <a:srgbClr val="65AA81"/>
                </a:solidFill>
                <a:latin typeface="微软雅黑" panose="020B0503020204020204" charset="-122"/>
                <a:ea typeface="微软雅黑" panose="020B0503020204020204" charset="-122"/>
                <a:sym typeface="+mn-ea"/>
              </a:rPr>
              <a:t>场景设计</a:t>
            </a:r>
            <a:r>
              <a:rPr sz="2000" dirty="0">
                <a:solidFill>
                  <a:srgbClr val="65AA81"/>
                </a:solidFill>
                <a:latin typeface="微软雅黑" panose="020B0503020204020204" charset="-122"/>
                <a:ea typeface="微软雅黑" panose="020B0503020204020204" charset="-122"/>
                <a:sym typeface="+mn-ea"/>
              </a:rPr>
              <a:t> </a:t>
            </a:r>
            <a:endParaRPr sz="2000" dirty="0">
              <a:solidFill>
                <a:srgbClr val="65AA81"/>
              </a:solidFill>
              <a:latin typeface="微软雅黑" panose="020B0503020204020204" charset="-122"/>
              <a:ea typeface="微软雅黑" panose="020B0503020204020204" charset="-122"/>
              <a:sym typeface="+mn-ea"/>
            </a:endParaRPr>
          </a:p>
        </p:txBody>
      </p:sp>
      <p:pic>
        <p:nvPicPr>
          <p:cNvPr id="7173" name="图片 6" descr="004f66rJgy6KIXLHaAR4d&amp;690.jpg"/>
          <p:cNvPicPr>
            <a:picLocks noChangeAspect="1"/>
          </p:cNvPicPr>
          <p:nvPr/>
        </p:nvPicPr>
        <p:blipFill>
          <a:blip r:embed="rId2"/>
          <a:stretch>
            <a:fillRect/>
          </a:stretch>
        </p:blipFill>
        <p:spPr>
          <a:xfrm>
            <a:off x="6610033" y="3890645"/>
            <a:ext cx="4500562" cy="2459038"/>
          </a:xfrm>
          <a:prstGeom prst="rect">
            <a:avLst/>
          </a:prstGeom>
          <a:noFill/>
          <a:ln w="9525">
            <a:noFill/>
          </a:ln>
        </p:spPr>
      </p:pic>
      <p:pic>
        <p:nvPicPr>
          <p:cNvPr id="7174" name="图片 7" descr="20131013170426_Nvjmx.jpeg"/>
          <p:cNvPicPr>
            <a:picLocks noChangeAspect="1"/>
          </p:cNvPicPr>
          <p:nvPr/>
        </p:nvPicPr>
        <p:blipFill>
          <a:blip r:embed="rId3"/>
          <a:stretch>
            <a:fillRect/>
          </a:stretch>
        </p:blipFill>
        <p:spPr>
          <a:xfrm>
            <a:off x="1884045" y="3890645"/>
            <a:ext cx="4651375" cy="2457450"/>
          </a:xfrm>
          <a:prstGeom prst="rect">
            <a:avLst/>
          </a:prstGeom>
          <a:noFill/>
          <a:ln w="9525">
            <a:noFill/>
          </a:ln>
        </p:spPr>
      </p:pic>
      <p:pic>
        <p:nvPicPr>
          <p:cNvPr id="12292" name="图片 3" descr="IMG_0899.JPG"/>
          <p:cNvPicPr>
            <a:picLocks noChangeAspect="1"/>
          </p:cNvPicPr>
          <p:nvPr/>
        </p:nvPicPr>
        <p:blipFill>
          <a:blip r:embed="rId4"/>
          <a:stretch>
            <a:fillRect/>
          </a:stretch>
        </p:blipFill>
        <p:spPr>
          <a:xfrm>
            <a:off x="3420745" y="1218565"/>
            <a:ext cx="3403600" cy="2538095"/>
          </a:xfrm>
          <a:prstGeom prst="rect">
            <a:avLst/>
          </a:prstGeom>
          <a:noFill/>
          <a:ln w="9525">
            <a:noFill/>
          </a:ln>
        </p:spPr>
      </p:pic>
      <p:pic>
        <p:nvPicPr>
          <p:cNvPr id="13316" name="图片 3" descr="IMG_0900.JPG"/>
          <p:cNvPicPr>
            <a:picLocks noChangeAspect="1"/>
          </p:cNvPicPr>
          <p:nvPr/>
        </p:nvPicPr>
        <p:blipFill>
          <a:blip r:embed="rId5"/>
          <a:stretch>
            <a:fillRect/>
          </a:stretch>
        </p:blipFill>
        <p:spPr>
          <a:xfrm>
            <a:off x="6892925" y="1218565"/>
            <a:ext cx="3442970" cy="25501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12292"/>
                                        </p:tgtEl>
                                        <p:attrNameLst>
                                          <p:attrName>style.visibility</p:attrName>
                                        </p:attrNameLst>
                                      </p:cBhvr>
                                      <p:to>
                                        <p:strVal val="visible"/>
                                      </p:to>
                                    </p:set>
                                    <p:animEffect transition="in" filter="barn(inVertical)">
                                      <p:cBhvr>
                                        <p:cTn id="27" dur="500"/>
                                        <p:tgtEl>
                                          <p:spTgt spid="12292"/>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13316"/>
                                        </p:tgtEl>
                                        <p:attrNameLst>
                                          <p:attrName>style.visibility</p:attrName>
                                        </p:attrNameLst>
                                      </p:cBhvr>
                                      <p:to>
                                        <p:strVal val="visible"/>
                                      </p:to>
                                    </p:set>
                                    <p:animEffect transition="in" filter="barn(inVertical)">
                                      <p:cBhvr>
                                        <p:cTn id="31" dur="500"/>
                                        <p:tgtEl>
                                          <p:spTgt spid="13316"/>
                                        </p:tgtEl>
                                      </p:cBhvr>
                                    </p:animEffect>
                                  </p:childTnLst>
                                </p:cTn>
                              </p:par>
                            </p:childTnLst>
                          </p:cTn>
                        </p:par>
                        <p:par>
                          <p:cTn id="32" fill="hold">
                            <p:stCondLst>
                              <p:cond delay="3000"/>
                            </p:stCondLst>
                            <p:childTnLst>
                              <p:par>
                                <p:cTn id="33" presetID="16" presetClass="entr" presetSubtype="21" fill="hold" nodeType="afterEffect">
                                  <p:stCondLst>
                                    <p:cond delay="0"/>
                                  </p:stCondLst>
                                  <p:childTnLst>
                                    <p:set>
                                      <p:cBhvr>
                                        <p:cTn id="34" dur="1" fill="hold">
                                          <p:stCondLst>
                                            <p:cond delay="0"/>
                                          </p:stCondLst>
                                        </p:cTn>
                                        <p:tgtEl>
                                          <p:spTgt spid="7174"/>
                                        </p:tgtEl>
                                        <p:attrNameLst>
                                          <p:attrName>style.visibility</p:attrName>
                                        </p:attrNameLst>
                                      </p:cBhvr>
                                      <p:to>
                                        <p:strVal val="visible"/>
                                      </p:to>
                                    </p:set>
                                    <p:animEffect transition="in" filter="barn(inVertical)">
                                      <p:cBhvr>
                                        <p:cTn id="35" dur="500"/>
                                        <p:tgtEl>
                                          <p:spTgt spid="7174"/>
                                        </p:tgtEl>
                                      </p:cBhvr>
                                    </p:animEffect>
                                  </p:childTnLst>
                                </p:cTn>
                              </p:par>
                            </p:childTnLst>
                          </p:cTn>
                        </p:par>
                        <p:par>
                          <p:cTn id="36" fill="hold">
                            <p:stCondLst>
                              <p:cond delay="3500"/>
                            </p:stCondLst>
                            <p:childTnLst>
                              <p:par>
                                <p:cTn id="37" presetID="16" presetClass="entr" presetSubtype="21" fill="hold" nodeType="afterEffect">
                                  <p:stCondLst>
                                    <p:cond delay="0"/>
                                  </p:stCondLst>
                                  <p:childTnLst>
                                    <p:set>
                                      <p:cBhvr>
                                        <p:cTn id="38" dur="1" fill="hold">
                                          <p:stCondLst>
                                            <p:cond delay="0"/>
                                          </p:stCondLst>
                                        </p:cTn>
                                        <p:tgtEl>
                                          <p:spTgt spid="7173"/>
                                        </p:tgtEl>
                                        <p:attrNameLst>
                                          <p:attrName>style.visibility</p:attrName>
                                        </p:attrNameLst>
                                      </p:cBhvr>
                                      <p:to>
                                        <p:strVal val="visible"/>
                                      </p:to>
                                    </p:set>
                                    <p:animEffect transition="in" filter="barn(inVertical)">
                                      <p:cBhvr>
                                        <p:cTn id="39"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2.2.5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场景设计</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316990" y="1779270"/>
            <a:ext cx="10135870" cy="398780"/>
          </a:xfrm>
          <a:prstGeom prst="rect">
            <a:avLst/>
          </a:prstGeom>
        </p:spPr>
        <p:txBody>
          <a:bodyPr wrap="square">
            <a:spAutoFit/>
          </a:bodyPr>
          <a:lstStyle/>
          <a:p>
            <a:r>
              <a:rPr lang="zh-CN" sz="2000" b="1" dirty="0">
                <a:solidFill>
                  <a:srgbClr val="65AA81"/>
                </a:solidFill>
                <a:latin typeface="微软雅黑" panose="020B0503020204020204" charset="-122"/>
                <a:ea typeface="微软雅黑" panose="020B0503020204020204" charset="-122"/>
                <a:sym typeface="+mn-ea"/>
              </a:rPr>
              <a:t>场景设计</a:t>
            </a:r>
            <a:r>
              <a:rPr sz="2000" dirty="0">
                <a:solidFill>
                  <a:srgbClr val="65AA81"/>
                </a:solidFill>
                <a:latin typeface="微软雅黑" panose="020B0503020204020204" charset="-122"/>
                <a:ea typeface="微软雅黑" panose="020B0503020204020204" charset="-122"/>
                <a:sym typeface="+mn-ea"/>
              </a:rPr>
              <a:t> </a:t>
            </a:r>
            <a:endParaRPr sz="2000" dirty="0">
              <a:solidFill>
                <a:srgbClr val="65AA81"/>
              </a:solidFill>
              <a:latin typeface="微软雅黑" panose="020B0503020204020204" charset="-122"/>
              <a:ea typeface="微软雅黑" panose="020B0503020204020204" charset="-122"/>
              <a:sym typeface="+mn-ea"/>
            </a:endParaRPr>
          </a:p>
        </p:txBody>
      </p:sp>
      <p:pic>
        <p:nvPicPr>
          <p:cNvPr id="20484" name="图片 3" descr="IMG_0914.JPG"/>
          <p:cNvPicPr>
            <a:picLocks noChangeAspect="1"/>
          </p:cNvPicPr>
          <p:nvPr/>
        </p:nvPicPr>
        <p:blipFill>
          <a:blip r:embed="rId2"/>
          <a:stretch>
            <a:fillRect/>
          </a:stretch>
        </p:blipFill>
        <p:spPr>
          <a:xfrm>
            <a:off x="3306445" y="1271905"/>
            <a:ext cx="6729095" cy="2420620"/>
          </a:xfrm>
          <a:prstGeom prst="rect">
            <a:avLst/>
          </a:prstGeom>
          <a:noFill/>
          <a:ln w="9525">
            <a:noFill/>
          </a:ln>
        </p:spPr>
      </p:pic>
      <p:pic>
        <p:nvPicPr>
          <p:cNvPr id="20485" name="图片 5" descr="IMG_0915.JPG"/>
          <p:cNvPicPr>
            <a:picLocks noChangeAspect="1"/>
          </p:cNvPicPr>
          <p:nvPr/>
        </p:nvPicPr>
        <p:blipFill>
          <a:blip r:embed="rId3"/>
          <a:stretch>
            <a:fillRect/>
          </a:stretch>
        </p:blipFill>
        <p:spPr>
          <a:xfrm>
            <a:off x="3306445" y="3808095"/>
            <a:ext cx="6730365" cy="26187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45" presetClass="entr" presetSubtype="0" fill="hold" nodeType="afterEffect">
                                  <p:stCondLst>
                                    <p:cond delay="0"/>
                                  </p:stCondLst>
                                  <p:childTnLst>
                                    <p:set>
                                      <p:cBhvr>
                                        <p:cTn id="26" dur="1" fill="hold">
                                          <p:stCondLst>
                                            <p:cond delay="0"/>
                                          </p:stCondLst>
                                        </p:cTn>
                                        <p:tgtEl>
                                          <p:spTgt spid="20484"/>
                                        </p:tgtEl>
                                        <p:attrNameLst>
                                          <p:attrName>style.visibility</p:attrName>
                                        </p:attrNameLst>
                                      </p:cBhvr>
                                      <p:to>
                                        <p:strVal val="visible"/>
                                      </p:to>
                                    </p:set>
                                    <p:animEffect transition="in" filter="fade">
                                      <p:cBhvr>
                                        <p:cTn id="27" dur="1000"/>
                                        <p:tgtEl>
                                          <p:spTgt spid="20484"/>
                                        </p:tgtEl>
                                      </p:cBhvr>
                                    </p:animEffect>
                                    <p:anim calcmode="lin" valueType="num">
                                      <p:cBhvr>
                                        <p:cTn id="28" dur="1000" fill="hold"/>
                                        <p:tgtEl>
                                          <p:spTgt spid="20484"/>
                                        </p:tgtEl>
                                        <p:attrNameLst>
                                          <p:attrName>ppt_w</p:attrName>
                                        </p:attrNameLst>
                                      </p:cBhvr>
                                      <p:tavLst>
                                        <p:tav tm="0" fmla="#ppt_w*sin(2.5*pi*$)">
                                          <p:val>
                                            <p:fltVal val="0"/>
                                          </p:val>
                                        </p:tav>
                                        <p:tav tm="100000">
                                          <p:val>
                                            <p:fltVal val="1"/>
                                          </p:val>
                                        </p:tav>
                                      </p:tavLst>
                                    </p:anim>
                                    <p:anim calcmode="lin" valueType="num">
                                      <p:cBhvr>
                                        <p:cTn id="29" dur="1000" fill="hold"/>
                                        <p:tgtEl>
                                          <p:spTgt spid="20484"/>
                                        </p:tgtEl>
                                        <p:attrNameLst>
                                          <p:attrName>ppt_h</p:attrName>
                                        </p:attrNameLst>
                                      </p:cBhvr>
                                      <p:tavLst>
                                        <p:tav tm="0">
                                          <p:val>
                                            <p:strVal val="#ppt_h"/>
                                          </p:val>
                                        </p:tav>
                                        <p:tav tm="100000">
                                          <p:val>
                                            <p:strVal val="#ppt_h"/>
                                          </p:val>
                                        </p:tav>
                                      </p:tavLst>
                                    </p:anim>
                                  </p:childTnLst>
                                </p:cTn>
                              </p:par>
                            </p:childTnLst>
                          </p:cTn>
                        </p:par>
                        <p:par>
                          <p:cTn id="30" fill="hold">
                            <p:stCondLst>
                              <p:cond delay="3000"/>
                            </p:stCondLst>
                            <p:childTnLst>
                              <p:par>
                                <p:cTn id="31" presetID="45" presetClass="entr" presetSubtype="0" fill="hold" nodeType="afterEffect">
                                  <p:stCondLst>
                                    <p:cond delay="0"/>
                                  </p:stCondLst>
                                  <p:childTnLst>
                                    <p:set>
                                      <p:cBhvr>
                                        <p:cTn id="32" dur="1" fill="hold">
                                          <p:stCondLst>
                                            <p:cond delay="0"/>
                                          </p:stCondLst>
                                        </p:cTn>
                                        <p:tgtEl>
                                          <p:spTgt spid="20485"/>
                                        </p:tgtEl>
                                        <p:attrNameLst>
                                          <p:attrName>style.visibility</p:attrName>
                                        </p:attrNameLst>
                                      </p:cBhvr>
                                      <p:to>
                                        <p:strVal val="visible"/>
                                      </p:to>
                                    </p:set>
                                    <p:animEffect transition="in" filter="fade">
                                      <p:cBhvr>
                                        <p:cTn id="33" dur="1000"/>
                                        <p:tgtEl>
                                          <p:spTgt spid="20485"/>
                                        </p:tgtEl>
                                      </p:cBhvr>
                                    </p:animEffect>
                                    <p:anim calcmode="lin" valueType="num">
                                      <p:cBhvr>
                                        <p:cTn id="34" dur="1000" fill="hold"/>
                                        <p:tgtEl>
                                          <p:spTgt spid="20485"/>
                                        </p:tgtEl>
                                        <p:attrNameLst>
                                          <p:attrName>ppt_w</p:attrName>
                                        </p:attrNameLst>
                                      </p:cBhvr>
                                      <p:tavLst>
                                        <p:tav tm="0" fmla="#ppt_w*sin(2.5*pi*$)">
                                          <p:val>
                                            <p:fltVal val="0"/>
                                          </p:val>
                                        </p:tav>
                                        <p:tav tm="100000">
                                          <p:val>
                                            <p:fltVal val="1"/>
                                          </p:val>
                                        </p:tav>
                                      </p:tavLst>
                                    </p:anim>
                                    <p:anim calcmode="lin" valueType="num">
                                      <p:cBhvr>
                                        <p:cTn id="35" dur="1000" fill="hold"/>
                                        <p:tgtEl>
                                          <p:spTgt spid="204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2.2.6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色彩设计</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187450" y="1660525"/>
            <a:ext cx="10135870" cy="398780"/>
          </a:xfrm>
          <a:prstGeom prst="rect">
            <a:avLst/>
          </a:prstGeom>
        </p:spPr>
        <p:txBody>
          <a:bodyPr wrap="square">
            <a:spAutoFit/>
          </a:bodyPr>
          <a:lstStyle/>
          <a:p>
            <a:r>
              <a:rPr lang="zh-CN" sz="2000" b="1" dirty="0">
                <a:solidFill>
                  <a:srgbClr val="65AA81"/>
                </a:solidFill>
                <a:latin typeface="微软雅黑" panose="020B0503020204020204" charset="-122"/>
                <a:ea typeface="微软雅黑" panose="020B0503020204020204" charset="-122"/>
                <a:sym typeface="+mn-ea"/>
              </a:rPr>
              <a:t>色彩设计必须配合整篇作品的色调来设计角色的颜色。</a:t>
            </a:r>
            <a:r>
              <a:rPr sz="2000" dirty="0">
                <a:solidFill>
                  <a:srgbClr val="65AA81"/>
                </a:solidFill>
                <a:latin typeface="微软雅黑" panose="020B0503020204020204" charset="-122"/>
                <a:ea typeface="微软雅黑" panose="020B0503020204020204" charset="-122"/>
                <a:sym typeface="+mn-ea"/>
              </a:rPr>
              <a:t> </a:t>
            </a:r>
            <a:endParaRPr sz="2000" dirty="0">
              <a:solidFill>
                <a:srgbClr val="65AA81"/>
              </a:solidFill>
              <a:latin typeface="微软雅黑" panose="020B0503020204020204" charset="-122"/>
              <a:ea typeface="微软雅黑" panose="020B0503020204020204" charset="-122"/>
              <a:sym typeface="+mn-ea"/>
            </a:endParaRPr>
          </a:p>
        </p:txBody>
      </p:sp>
      <p:pic>
        <p:nvPicPr>
          <p:cNvPr id="23558" name="图片 6" descr="91658215.jpg"/>
          <p:cNvPicPr>
            <a:picLocks noChangeAspect="1"/>
          </p:cNvPicPr>
          <p:nvPr/>
        </p:nvPicPr>
        <p:blipFill>
          <a:blip r:embed="rId2"/>
          <a:stretch>
            <a:fillRect/>
          </a:stretch>
        </p:blipFill>
        <p:spPr>
          <a:xfrm>
            <a:off x="659130" y="2700655"/>
            <a:ext cx="6502400" cy="2955925"/>
          </a:xfrm>
          <a:prstGeom prst="rect">
            <a:avLst/>
          </a:prstGeom>
          <a:noFill/>
          <a:ln w="9525">
            <a:noFill/>
          </a:ln>
        </p:spPr>
      </p:pic>
      <p:pic>
        <p:nvPicPr>
          <p:cNvPr id="24581" name="Picture 7" descr="C:\Users\zhouxuan\Desktop\未命名.bmp"/>
          <p:cNvPicPr>
            <a:picLocks noChangeAspect="1"/>
          </p:cNvPicPr>
          <p:nvPr/>
        </p:nvPicPr>
        <p:blipFill>
          <a:blip r:embed="rId3"/>
          <a:stretch>
            <a:fillRect/>
          </a:stretch>
        </p:blipFill>
        <p:spPr>
          <a:xfrm>
            <a:off x="7293610" y="2700655"/>
            <a:ext cx="4172585" cy="29502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3558"/>
                                        </p:tgtEl>
                                        <p:attrNameLst>
                                          <p:attrName>style.visibility</p:attrName>
                                        </p:attrNameLst>
                                      </p:cBhvr>
                                      <p:to>
                                        <p:strVal val="visible"/>
                                      </p:to>
                                    </p:set>
                                    <p:animEffect transition="in" filter="wipe(left)">
                                      <p:cBhvr>
                                        <p:cTn id="27" dur="500"/>
                                        <p:tgtEl>
                                          <p:spTgt spid="23558"/>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4581"/>
                                        </p:tgtEl>
                                        <p:attrNameLst>
                                          <p:attrName>style.visibility</p:attrName>
                                        </p:attrNameLst>
                                      </p:cBhvr>
                                      <p:to>
                                        <p:strVal val="visible"/>
                                      </p:to>
                                    </p:set>
                                    <p:animEffect transition="in" filter="wipe(left)">
                                      <p:cBhvr>
                                        <p:cTn id="31"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69975" y="1841500"/>
            <a:ext cx="1387475" cy="398780"/>
          </a:xfrm>
          <a:prstGeom prst="rect">
            <a:avLst/>
          </a:prstGeom>
          <a:noFill/>
        </p:spPr>
        <p:txBody>
          <a:bodyPr wrap="square" rtlCol="0">
            <a:spAutoFit/>
          </a:bodyPr>
          <a:lstStyle/>
          <a:p>
            <a:pPr algn="ctr"/>
            <a:r>
              <a:rPr lang="zh-CN" altLang="en-US" sz="2000">
                <a:solidFill>
                  <a:srgbClr val="65AA81"/>
                </a:solidFill>
                <a:latin typeface="华文细黑" panose="02010600040101010101" charset="-122"/>
                <a:ea typeface="华文细黑" panose="02010600040101010101" charset="-122"/>
              </a:rPr>
              <a:t>动画影视</a:t>
            </a:r>
            <a:endParaRPr lang="en-US" altLang="zh-CN" sz="2000">
              <a:solidFill>
                <a:srgbClr val="65AA81"/>
              </a:solidFill>
              <a:latin typeface="华文细黑" panose="02010600040101010101" charset="-122"/>
              <a:ea typeface="华文细黑" panose="02010600040101010101" charset="-122"/>
            </a:endParaRPr>
          </a:p>
        </p:txBody>
      </p:sp>
      <p:grpSp>
        <p:nvGrpSpPr>
          <p:cNvPr id="5" name="组合 4"/>
          <p:cNvGrpSpPr/>
          <p:nvPr/>
        </p:nvGrpSpPr>
        <p:grpSpPr>
          <a:xfrm>
            <a:off x="2094230" y="1520190"/>
            <a:ext cx="1680845" cy="1405890"/>
            <a:chOff x="6015" y="4586"/>
            <a:chExt cx="2647" cy="2214"/>
          </a:xfrm>
        </p:grpSpPr>
        <p:cxnSp>
          <p:nvCxnSpPr>
            <p:cNvPr id="6" name="直接连接符 5"/>
            <p:cNvCxnSpPr/>
            <p:nvPr/>
          </p:nvCxnSpPr>
          <p:spPr>
            <a:xfrm flipH="1">
              <a:off x="6342" y="4838"/>
              <a:ext cx="2040" cy="1704"/>
            </a:xfrm>
            <a:prstGeom prst="line">
              <a:avLst/>
            </a:prstGeom>
            <a:ln>
              <a:solidFill>
                <a:srgbClr val="65AA8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8473" y="4586"/>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015" y="6611"/>
              <a:ext cx="189" cy="189"/>
            </a:xfrm>
            <a:prstGeom prst="ellipse">
              <a:avLst/>
            </a:prstGeom>
            <a:solidFill>
              <a:srgbClr val="65A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2503805" y="2407285"/>
            <a:ext cx="1148715" cy="398780"/>
          </a:xfrm>
          <a:prstGeom prst="rect">
            <a:avLst/>
          </a:prstGeom>
          <a:noFill/>
        </p:spPr>
        <p:txBody>
          <a:bodyPr wrap="square" rtlCol="0">
            <a:spAutoFit/>
          </a:bodyPr>
          <a:lstStyle/>
          <a:p>
            <a:pPr algn="ctr"/>
            <a:r>
              <a:rPr lang="zh-CN" altLang="en-US" sz="2000">
                <a:solidFill>
                  <a:srgbClr val="65AA81"/>
                </a:solidFill>
                <a:latin typeface="华文细黑" panose="02010600040101010101" charset="-122"/>
                <a:ea typeface="华文细黑" panose="02010600040101010101" charset="-122"/>
              </a:rPr>
              <a:t>赏析</a:t>
            </a:r>
            <a:endParaRPr lang="zh-CN" altLang="en-US" sz="2000">
              <a:solidFill>
                <a:srgbClr val="65AA81"/>
              </a:solidFill>
              <a:latin typeface="华文细黑" panose="02010600040101010101" charset="-122"/>
              <a:ea typeface="华文细黑" panose="02010600040101010101" charset="-122"/>
            </a:endParaRPr>
          </a:p>
        </p:txBody>
      </p:sp>
      <p:grpSp>
        <p:nvGrpSpPr>
          <p:cNvPr id="13" name="组合 12"/>
          <p:cNvGrpSpPr/>
          <p:nvPr/>
        </p:nvGrpSpPr>
        <p:grpSpPr>
          <a:xfrm>
            <a:off x="2275205" y="2983230"/>
            <a:ext cx="551815" cy="1652270"/>
            <a:chOff x="2176" y="4698"/>
            <a:chExt cx="869" cy="2602"/>
          </a:xfrm>
        </p:grpSpPr>
        <p:sp>
          <p:nvSpPr>
            <p:cNvPr id="11" name="矩形 10"/>
            <p:cNvSpPr/>
            <p:nvPr/>
          </p:nvSpPr>
          <p:spPr>
            <a:xfrm>
              <a:off x="2366" y="4698"/>
              <a:ext cx="590" cy="2602"/>
            </a:xfrm>
            <a:prstGeom prst="rect">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65AA81"/>
                </a:solidFill>
                <a:latin typeface="华文细黑" panose="02010600040101010101" charset="-122"/>
                <a:ea typeface="华文细黑" panose="02010600040101010101" charset="-122"/>
              </a:endParaRPr>
            </a:p>
          </p:txBody>
        </p:sp>
        <p:sp>
          <p:nvSpPr>
            <p:cNvPr id="12" name="文本框 11"/>
            <p:cNvSpPr txBox="1"/>
            <p:nvPr/>
          </p:nvSpPr>
          <p:spPr>
            <a:xfrm>
              <a:off x="2176" y="4861"/>
              <a:ext cx="869" cy="2276"/>
            </a:xfrm>
            <a:prstGeom prst="rect">
              <a:avLst/>
            </a:prstGeom>
            <a:noFill/>
          </p:spPr>
          <p:txBody>
            <a:bodyPr vert="eaVert" wrap="square" rtlCol="0">
              <a:spAutoFit/>
            </a:bodyPr>
            <a:lstStyle/>
            <a:p>
              <a:pPr algn="ctr"/>
              <a:r>
                <a:rPr lang="zh-CN" altLang="en-US" sz="2400" b="1" dirty="0" smtClean="0">
                  <a:solidFill>
                    <a:srgbClr val="65AA81"/>
                  </a:solidFill>
                  <a:latin typeface="华文细黑" panose="02010600040101010101" charset="-122"/>
                  <a:ea typeface="华文细黑" panose="02010600040101010101" charset="-122"/>
                </a:rPr>
                <a:t>第二章</a:t>
              </a:r>
              <a:endParaRPr lang="zh-CN" altLang="en-US" sz="2400" b="1" dirty="0">
                <a:solidFill>
                  <a:srgbClr val="65AA81"/>
                </a:solidFill>
                <a:latin typeface="华文细黑" panose="02010600040101010101" charset="-122"/>
                <a:ea typeface="华文细黑" panose="02010600040101010101" charset="-122"/>
              </a:endParaRPr>
            </a:p>
          </p:txBody>
        </p:sp>
      </p:grpSp>
      <p:pic>
        <p:nvPicPr>
          <p:cNvPr id="24" name="图片 23" descr="蝴蝶"/>
          <p:cNvPicPr>
            <a:picLocks noChangeAspect="1"/>
          </p:cNvPicPr>
          <p:nvPr/>
        </p:nvPicPr>
        <p:blipFill>
          <a:blip r:embed="rId1"/>
          <a:stretch>
            <a:fillRect/>
          </a:stretch>
        </p:blipFill>
        <p:spPr>
          <a:xfrm>
            <a:off x="1730375" y="4531995"/>
            <a:ext cx="1156335" cy="1047750"/>
          </a:xfrm>
          <a:prstGeom prst="rect">
            <a:avLst/>
          </a:prstGeom>
        </p:spPr>
      </p:pic>
      <p:pic>
        <p:nvPicPr>
          <p:cNvPr id="15" name="图片 14" descr="西瓜"/>
          <p:cNvPicPr>
            <a:picLocks noChangeAspect="1"/>
          </p:cNvPicPr>
          <p:nvPr/>
        </p:nvPicPr>
        <p:blipFill>
          <a:blip r:embed="rId2"/>
          <a:stretch>
            <a:fillRect/>
          </a:stretch>
        </p:blipFill>
        <p:spPr>
          <a:xfrm>
            <a:off x="5829825" y="2310700"/>
            <a:ext cx="772795" cy="368300"/>
          </a:xfrm>
          <a:prstGeom prst="rect">
            <a:avLst/>
          </a:prstGeom>
        </p:spPr>
      </p:pic>
      <p:sp>
        <p:nvSpPr>
          <p:cNvPr id="16" name="文本框 15"/>
          <p:cNvSpPr txBox="1"/>
          <p:nvPr/>
        </p:nvSpPr>
        <p:spPr>
          <a:xfrm>
            <a:off x="6854080" y="2310700"/>
            <a:ext cx="3628390" cy="337185"/>
          </a:xfrm>
          <a:prstGeom prst="rect">
            <a:avLst/>
          </a:prstGeom>
          <a:noFill/>
        </p:spPr>
        <p:txBody>
          <a:bodyPr wrap="square" rtlCol="0">
            <a:spAutoFit/>
          </a:bodyPr>
          <a:lstStyle/>
          <a:p>
            <a:r>
              <a:rPr lang="en-US" sz="1600" b="1" dirty="0" smtClean="0">
                <a:solidFill>
                  <a:srgbClr val="65AA81"/>
                </a:solidFill>
                <a:latin typeface="微软雅黑" panose="020B0503020204020204" charset="-122"/>
                <a:ea typeface="微软雅黑" panose="020B0503020204020204" charset="-122"/>
                <a:sym typeface="+mn-ea"/>
              </a:rPr>
              <a:t>2.1 </a:t>
            </a:r>
            <a:r>
              <a:rPr lang="zh-CN" altLang="en-US" sz="1600" b="1" dirty="0" smtClean="0">
                <a:solidFill>
                  <a:srgbClr val="65AA81"/>
                </a:solidFill>
                <a:latin typeface="微软雅黑" panose="020B0503020204020204" charset="-122"/>
                <a:ea typeface="微软雅黑" panose="020B0503020204020204" charset="-122"/>
                <a:sym typeface="+mn-ea"/>
              </a:rPr>
              <a:t>动画策划</a:t>
            </a:r>
            <a:endParaRPr lang="zh-CN" altLang="en-US" sz="1600" b="1" dirty="0" smtClean="0">
              <a:solidFill>
                <a:srgbClr val="65AA81"/>
              </a:solidFill>
              <a:latin typeface="微软雅黑" panose="020B0503020204020204" charset="-122"/>
              <a:ea typeface="微软雅黑" panose="020B0503020204020204" charset="-122"/>
              <a:sym typeface="+mn-ea"/>
            </a:endParaRPr>
          </a:p>
        </p:txBody>
      </p:sp>
      <p:pic>
        <p:nvPicPr>
          <p:cNvPr id="25" name="图片 24" descr="西瓜"/>
          <p:cNvPicPr>
            <a:picLocks noChangeAspect="1"/>
          </p:cNvPicPr>
          <p:nvPr/>
        </p:nvPicPr>
        <p:blipFill>
          <a:blip r:embed="rId2"/>
          <a:stretch>
            <a:fillRect/>
          </a:stretch>
        </p:blipFill>
        <p:spPr>
          <a:xfrm>
            <a:off x="5829825" y="2912680"/>
            <a:ext cx="772795" cy="368300"/>
          </a:xfrm>
          <a:prstGeom prst="rect">
            <a:avLst/>
          </a:prstGeom>
        </p:spPr>
      </p:pic>
      <p:sp>
        <p:nvSpPr>
          <p:cNvPr id="26" name="文本框 25"/>
          <p:cNvSpPr txBox="1"/>
          <p:nvPr/>
        </p:nvSpPr>
        <p:spPr>
          <a:xfrm>
            <a:off x="6854080" y="2912680"/>
            <a:ext cx="3048635" cy="337185"/>
          </a:xfrm>
          <a:prstGeom prst="rect">
            <a:avLst/>
          </a:prstGeom>
          <a:noFill/>
        </p:spPr>
        <p:txBody>
          <a:bodyPr wrap="square" rtlCol="0">
            <a:spAutoFit/>
          </a:bodyPr>
          <a:lstStyle/>
          <a:p>
            <a:r>
              <a:rPr lang="en-US" sz="1600" b="1" dirty="0" smtClean="0">
                <a:solidFill>
                  <a:srgbClr val="65AA81"/>
                </a:solidFill>
                <a:latin typeface="微软雅黑" panose="020B0503020204020204" charset="-122"/>
                <a:ea typeface="微软雅黑" panose="020B0503020204020204" charset="-122"/>
                <a:sym typeface="+mn-ea"/>
              </a:rPr>
              <a:t>2.2 </a:t>
            </a:r>
            <a:r>
              <a:rPr lang="zh-CN" altLang="en-US" sz="1600" b="1" dirty="0" smtClean="0">
                <a:solidFill>
                  <a:srgbClr val="65AA81"/>
                </a:solidFill>
                <a:latin typeface="微软雅黑" panose="020B0503020204020204" charset="-122"/>
                <a:ea typeface="微软雅黑" panose="020B0503020204020204" charset="-122"/>
                <a:sym typeface="+mn-ea"/>
              </a:rPr>
              <a:t>动画制作前期</a:t>
            </a:r>
            <a:endParaRPr lang="zh-CN" altLang="en-US" sz="1600" b="1" dirty="0" smtClean="0">
              <a:solidFill>
                <a:srgbClr val="65AA81"/>
              </a:solidFill>
              <a:latin typeface="微软雅黑" panose="020B0503020204020204" charset="-122"/>
              <a:ea typeface="微软雅黑" panose="020B0503020204020204"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西瓜"/>
          <p:cNvPicPr>
            <a:picLocks noChangeAspect="1"/>
          </p:cNvPicPr>
          <p:nvPr/>
        </p:nvPicPr>
        <p:blipFill>
          <a:blip r:embed="rId2"/>
          <a:stretch>
            <a:fillRect/>
          </a:stretch>
        </p:blipFill>
        <p:spPr>
          <a:xfrm>
            <a:off x="5829825" y="3514660"/>
            <a:ext cx="772795" cy="368300"/>
          </a:xfrm>
          <a:prstGeom prst="rect">
            <a:avLst/>
          </a:prstGeom>
        </p:spPr>
      </p:pic>
      <p:sp>
        <p:nvSpPr>
          <p:cNvPr id="28" name="文本框 27"/>
          <p:cNvSpPr txBox="1"/>
          <p:nvPr/>
        </p:nvSpPr>
        <p:spPr>
          <a:xfrm>
            <a:off x="6854080" y="3514660"/>
            <a:ext cx="3336925" cy="337185"/>
          </a:xfrm>
          <a:prstGeom prst="rect">
            <a:avLst/>
          </a:prstGeom>
          <a:noFill/>
        </p:spPr>
        <p:txBody>
          <a:bodyPr wrap="square" rtlCol="0">
            <a:spAutoFit/>
          </a:bodyPr>
          <a:lstStyle/>
          <a:p>
            <a:r>
              <a:rPr lang="en-US" sz="1600" b="1" dirty="0" smtClean="0">
                <a:solidFill>
                  <a:srgbClr val="65AA81"/>
                </a:solidFill>
                <a:latin typeface="微软雅黑" panose="020B0503020204020204" charset="-122"/>
                <a:ea typeface="微软雅黑" panose="020B0503020204020204" charset="-122"/>
                <a:sym typeface="+mn-ea"/>
              </a:rPr>
              <a:t>2.3 </a:t>
            </a:r>
            <a:r>
              <a:rPr lang="zh-CN" altLang="en-US" sz="1600" b="1" dirty="0" smtClean="0">
                <a:solidFill>
                  <a:srgbClr val="65AA81"/>
                </a:solidFill>
                <a:latin typeface="微软雅黑" panose="020B0503020204020204" charset="-122"/>
                <a:ea typeface="微软雅黑" panose="020B0503020204020204" charset="-122"/>
                <a:sym typeface="+mn-ea"/>
              </a:rPr>
              <a:t>动画制作中期</a:t>
            </a:r>
            <a:endParaRPr lang="zh-CN" altLang="en-US" sz="1600" b="1" dirty="0" smtClean="0">
              <a:solidFill>
                <a:srgbClr val="65AA81"/>
              </a:solidFill>
              <a:latin typeface="微软雅黑" panose="020B0503020204020204" charset="-122"/>
              <a:ea typeface="微软雅黑" panose="020B0503020204020204" charset="-122"/>
              <a:sym typeface="+mn-ea"/>
            </a:endParaRPr>
          </a:p>
        </p:txBody>
      </p:sp>
      <p:sp>
        <p:nvSpPr>
          <p:cNvPr id="29" name="文本框 28"/>
          <p:cNvSpPr txBox="1"/>
          <p:nvPr/>
        </p:nvSpPr>
        <p:spPr>
          <a:xfrm>
            <a:off x="3161665" y="3086735"/>
            <a:ext cx="613410" cy="2404110"/>
          </a:xfrm>
          <a:prstGeom prst="rect">
            <a:avLst/>
          </a:prstGeom>
          <a:noFill/>
        </p:spPr>
        <p:txBody>
          <a:bodyPr vert="eaVert" wrap="square" rtlCol="0">
            <a:spAutoFit/>
          </a:bodyPr>
          <a:lstStyle/>
          <a:p>
            <a:r>
              <a:rPr lang="zh-CN" altLang="en-US" sz="2800" b="1" dirty="0" smtClean="0">
                <a:solidFill>
                  <a:srgbClr val="65AA81"/>
                </a:solidFill>
                <a:latin typeface="华文细黑" panose="02010600040101010101" charset="-122"/>
                <a:ea typeface="华文细黑" panose="02010600040101010101" charset="-122"/>
              </a:rPr>
              <a:t>动画制作流程</a:t>
            </a:r>
            <a:endParaRPr lang="zh-CN" altLang="en-US" sz="2800" b="1" dirty="0" smtClean="0">
              <a:solidFill>
                <a:srgbClr val="65AA81"/>
              </a:solidFill>
              <a:latin typeface="华文细黑" panose="02010600040101010101" charset="-122"/>
              <a:ea typeface="华文细黑" panose="02010600040101010101" charset="-122"/>
            </a:endParaRPr>
          </a:p>
        </p:txBody>
      </p:sp>
      <p:pic>
        <p:nvPicPr>
          <p:cNvPr id="3" name="图片 2" descr="西瓜"/>
          <p:cNvPicPr>
            <a:picLocks noChangeAspect="1"/>
          </p:cNvPicPr>
          <p:nvPr/>
        </p:nvPicPr>
        <p:blipFill>
          <a:blip r:embed="rId2"/>
          <a:stretch>
            <a:fillRect/>
          </a:stretch>
        </p:blipFill>
        <p:spPr>
          <a:xfrm>
            <a:off x="5843160" y="4116640"/>
            <a:ext cx="772795" cy="368300"/>
          </a:xfrm>
          <a:prstGeom prst="rect">
            <a:avLst/>
          </a:prstGeom>
        </p:spPr>
      </p:pic>
      <p:sp>
        <p:nvSpPr>
          <p:cNvPr id="10" name="文本框 9"/>
          <p:cNvSpPr txBox="1"/>
          <p:nvPr/>
        </p:nvSpPr>
        <p:spPr>
          <a:xfrm>
            <a:off x="6867415" y="4116640"/>
            <a:ext cx="3336925" cy="337185"/>
          </a:xfrm>
          <a:prstGeom prst="rect">
            <a:avLst/>
          </a:prstGeom>
          <a:noFill/>
        </p:spPr>
        <p:txBody>
          <a:bodyPr wrap="square" rtlCol="0">
            <a:spAutoFit/>
          </a:bodyPr>
          <a:lstStyle/>
          <a:p>
            <a:r>
              <a:rPr lang="en-US" sz="1600" b="1" dirty="0" smtClean="0">
                <a:solidFill>
                  <a:srgbClr val="65AA81"/>
                </a:solidFill>
                <a:latin typeface="微软雅黑" panose="020B0503020204020204" charset="-122"/>
                <a:ea typeface="微软雅黑" panose="020B0503020204020204" charset="-122"/>
                <a:sym typeface="+mn-ea"/>
              </a:rPr>
              <a:t>2.4 </a:t>
            </a:r>
            <a:r>
              <a:rPr lang="zh-CN" altLang="en-US" sz="1600" b="1" dirty="0" smtClean="0">
                <a:solidFill>
                  <a:srgbClr val="65AA81"/>
                </a:solidFill>
                <a:latin typeface="微软雅黑" panose="020B0503020204020204" charset="-122"/>
                <a:ea typeface="微软雅黑" panose="020B0503020204020204" charset="-122"/>
                <a:sym typeface="+mn-ea"/>
              </a:rPr>
              <a:t>动画制作后期</a:t>
            </a:r>
            <a:endParaRPr lang="zh-CN" altLang="en-US" sz="1600" b="1" dirty="0" smtClean="0">
              <a:solidFill>
                <a:srgbClr val="65AA81"/>
              </a:solidFill>
              <a:latin typeface="微软雅黑" panose="020B0503020204020204" charset="-122"/>
              <a:ea typeface="微软雅黑" panose="020B0503020204020204" charset="-122"/>
              <a:sym typeface="+mn-ea"/>
            </a:endParaRPr>
          </a:p>
        </p:txBody>
      </p:sp>
      <p:pic>
        <p:nvPicPr>
          <p:cNvPr id="14" name="图片 13" descr="西瓜"/>
          <p:cNvPicPr>
            <a:picLocks noChangeAspect="1"/>
          </p:cNvPicPr>
          <p:nvPr/>
        </p:nvPicPr>
        <p:blipFill>
          <a:blip r:embed="rId2"/>
          <a:stretch>
            <a:fillRect/>
          </a:stretch>
        </p:blipFill>
        <p:spPr>
          <a:xfrm>
            <a:off x="5844430" y="4745925"/>
            <a:ext cx="772795" cy="368300"/>
          </a:xfrm>
          <a:prstGeom prst="rect">
            <a:avLst/>
          </a:prstGeom>
        </p:spPr>
      </p:pic>
      <p:sp>
        <p:nvSpPr>
          <p:cNvPr id="17" name="文本框 16"/>
          <p:cNvSpPr txBox="1"/>
          <p:nvPr/>
        </p:nvSpPr>
        <p:spPr>
          <a:xfrm>
            <a:off x="6868685" y="4745925"/>
            <a:ext cx="3336925" cy="337185"/>
          </a:xfrm>
          <a:prstGeom prst="rect">
            <a:avLst/>
          </a:prstGeom>
          <a:noFill/>
        </p:spPr>
        <p:txBody>
          <a:bodyPr wrap="square" rtlCol="0">
            <a:spAutoFit/>
          </a:bodyPr>
          <a:lstStyle/>
          <a:p>
            <a:r>
              <a:rPr lang="en-US" sz="1600" b="1" dirty="0" smtClean="0">
                <a:solidFill>
                  <a:srgbClr val="65AA81"/>
                </a:solidFill>
                <a:latin typeface="微软雅黑" panose="020B0503020204020204" charset="-122"/>
                <a:ea typeface="微软雅黑" panose="020B0503020204020204" charset="-122"/>
                <a:sym typeface="+mn-ea"/>
              </a:rPr>
              <a:t>2.5 </a:t>
            </a:r>
            <a:r>
              <a:rPr lang="zh-CN" altLang="en-US" sz="1600" b="1" dirty="0" smtClean="0">
                <a:solidFill>
                  <a:srgbClr val="65AA81"/>
                </a:solidFill>
                <a:latin typeface="微软雅黑" panose="020B0503020204020204" charset="-122"/>
                <a:ea typeface="微软雅黑" panose="020B0503020204020204" charset="-122"/>
                <a:sym typeface="+mn-ea"/>
              </a:rPr>
              <a:t>试映、宣传、行销</a:t>
            </a:r>
            <a:endParaRPr lang="zh-CN" altLang="en-US" sz="1600" b="1" dirty="0" smtClean="0">
              <a:solidFill>
                <a:srgbClr val="65AA81"/>
              </a:solidFill>
              <a:latin typeface="微软雅黑" panose="020B0503020204020204" charset="-122"/>
              <a:ea typeface="微软雅黑" panose="020B0503020204020204" charset="-122"/>
              <a:sym typeface="+mn-ea"/>
            </a:endParaRPr>
          </a:p>
        </p:txBody>
      </p:sp>
      <p:sp>
        <p:nvSpPr>
          <p:cNvPr id="18" name="椭圆 17"/>
          <p:cNvSpPr/>
          <p:nvPr/>
        </p:nvSpPr>
        <p:spPr>
          <a:xfrm>
            <a:off x="2275205" y="2100580"/>
            <a:ext cx="373380" cy="38481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rgbClr val="65AA81"/>
                </a:solidFill>
                <a:latin typeface="华文细黑" panose="02010600040101010101" charset="-122"/>
                <a:ea typeface="华文细黑" panose="02010600040101010101" charset="-122"/>
              </a:rPr>
              <a:t>品</a:t>
            </a:r>
            <a:endParaRPr lang="zh-CN" altLang="en-US" sz="2000" dirty="0">
              <a:solidFill>
                <a:srgbClr val="65AA81"/>
              </a:solidFill>
              <a:latin typeface="华文细黑" panose="02010600040101010101" charset="-122"/>
              <a:ea typeface="华文细黑" panose="02010600040101010101" charset="-122"/>
            </a:endParaRPr>
          </a:p>
        </p:txBody>
      </p:sp>
      <p:sp>
        <p:nvSpPr>
          <p:cNvPr id="19" name="椭圆 18"/>
          <p:cNvSpPr/>
          <p:nvPr/>
        </p:nvSpPr>
        <p:spPr>
          <a:xfrm>
            <a:off x="1899920" y="2205355"/>
            <a:ext cx="373380" cy="384810"/>
          </a:xfrm>
          <a:prstGeom prst="ellipse">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rgbClr val="65AA81"/>
                </a:solidFill>
                <a:latin typeface="华文细黑" panose="02010600040101010101" charset="-122"/>
                <a:ea typeface="华文细黑" panose="02010600040101010101" charset="-122"/>
              </a:rPr>
              <a:t>作</a:t>
            </a:r>
            <a:endParaRPr lang="zh-CN" altLang="en-US" sz="2000" dirty="0">
              <a:solidFill>
                <a:srgbClr val="65AA81"/>
              </a:solidFill>
              <a:latin typeface="华文细黑" panose="02010600040101010101" charset="-122"/>
              <a:ea typeface="华文细黑"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35" presetClass="entr" presetSubtype="0" fill="hold" grpId="1"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anim calcmode="lin" valueType="num">
                                      <p:cBhvr>
                                        <p:cTn id="22" dur="500" fill="hold"/>
                                        <p:tgtEl>
                                          <p:spTgt spid="19"/>
                                        </p:tgtEl>
                                        <p:attrNameLst>
                                          <p:attrName>style.rotation</p:attrName>
                                        </p:attrNameLst>
                                      </p:cBhvr>
                                      <p:tavLst>
                                        <p:tav tm="0">
                                          <p:val>
                                            <p:fltVal val="720"/>
                                          </p:val>
                                        </p:tav>
                                        <p:tav tm="100000">
                                          <p:val>
                                            <p:fltVal val="0"/>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 calcmode="lin" valueType="num">
                                      <p:cBhvr>
                                        <p:cTn id="24" dur="500" fill="hold"/>
                                        <p:tgtEl>
                                          <p:spTgt spid="19"/>
                                        </p:tgtEl>
                                        <p:attrNameLst>
                                          <p:attrName>ppt_w</p:attrName>
                                        </p:attrNameLst>
                                      </p:cBhvr>
                                      <p:tavLst>
                                        <p:tav tm="0">
                                          <p:val>
                                            <p:fltVal val="0"/>
                                          </p:val>
                                        </p:tav>
                                        <p:tav tm="100000">
                                          <p:val>
                                            <p:strVal val="#ppt_w"/>
                                          </p:val>
                                        </p:tav>
                                      </p:tavLst>
                                    </p:anim>
                                  </p:childTnLst>
                                </p:cTn>
                              </p:par>
                            </p:childTnLst>
                          </p:cTn>
                        </p:par>
                        <p:par>
                          <p:cTn id="25" fill="hold">
                            <p:stCondLst>
                              <p:cond delay="2000"/>
                            </p:stCondLst>
                            <p:childTnLst>
                              <p:par>
                                <p:cTn id="26" presetID="35" presetClass="entr" presetSubtype="0" fill="hold" grpId="1"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anim calcmode="lin" valueType="num">
                                      <p:cBhvr>
                                        <p:cTn id="29" dur="500" fill="hold"/>
                                        <p:tgtEl>
                                          <p:spTgt spid="18"/>
                                        </p:tgtEl>
                                        <p:attrNameLst>
                                          <p:attrName>style.rotation</p:attrName>
                                        </p:attrNameLst>
                                      </p:cBhvr>
                                      <p:tavLst>
                                        <p:tav tm="0">
                                          <p:val>
                                            <p:fltVal val="720"/>
                                          </p:val>
                                        </p:tav>
                                        <p:tav tm="100000">
                                          <p:val>
                                            <p:fltVal val="0"/>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 calcmode="lin" valueType="num">
                                      <p:cBhvr>
                                        <p:cTn id="31" dur="500" fill="hold"/>
                                        <p:tgtEl>
                                          <p:spTgt spid="18"/>
                                        </p:tgtEl>
                                        <p:attrNameLst>
                                          <p:attrName>ppt_w</p:attrName>
                                        </p:attrNameLst>
                                      </p:cBhvr>
                                      <p:tavLst>
                                        <p:tav tm="0">
                                          <p:val>
                                            <p:fltVal val="0"/>
                                          </p:val>
                                        </p:tav>
                                        <p:tav tm="100000">
                                          <p:val>
                                            <p:strVal val="#ppt_w"/>
                                          </p:val>
                                        </p:tav>
                                      </p:tavLst>
                                    </p:anim>
                                  </p:childTnLst>
                                </p:cTn>
                              </p:par>
                              <p:par>
                                <p:cTn id="32" presetID="53"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par>
                          <p:cTn id="37" fill="hold">
                            <p:stCondLst>
                              <p:cond delay="2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3000"/>
                            </p:stCondLst>
                            <p:childTnLst>
                              <p:par>
                                <p:cTn id="42" presetID="22" presetClass="entr" presetSubtype="1" fill="hold" grpId="1"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up)">
                                      <p:cBhvr>
                                        <p:cTn id="44" dur="500"/>
                                        <p:tgtEl>
                                          <p:spTgt spid="29"/>
                                        </p:tgtEl>
                                      </p:cBhvr>
                                    </p:animEffect>
                                  </p:childTnLst>
                                </p:cTn>
                              </p:par>
                            </p:childTnLst>
                          </p:cTn>
                        </p:par>
                        <p:par>
                          <p:cTn id="45" fill="hold">
                            <p:stCondLst>
                              <p:cond delay="3500"/>
                            </p:stCondLst>
                            <p:childTnLst>
                              <p:par>
                                <p:cTn id="46" presetID="2" presetClass="entr" presetSubtype="4"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39" presetClass="entr" presetSubtype="0" accel="100000"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54" dur="5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55" dur="5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56" dur="500" fill="hold"/>
                                        <p:tgtEl>
                                          <p:spTgt spid="15"/>
                                        </p:tgtEl>
                                        <p:attrNameLst>
                                          <p:attrName>ppt_y</p:attrName>
                                        </p:attrNameLst>
                                      </p:cBhvr>
                                      <p:tavLst>
                                        <p:tav tm="0">
                                          <p:val>
                                            <p:strVal val="#ppt_y"/>
                                          </p:val>
                                        </p:tav>
                                        <p:tav tm="100000">
                                          <p:val>
                                            <p:strVal val="#ppt_y"/>
                                          </p:val>
                                        </p:tav>
                                      </p:tavLst>
                                    </p:anim>
                                  </p:childTnLst>
                                </p:cTn>
                              </p:par>
                            </p:childTnLst>
                          </p:cTn>
                        </p:par>
                        <p:par>
                          <p:cTn id="57" fill="hold">
                            <p:stCondLst>
                              <p:cond delay="4500"/>
                            </p:stCondLst>
                            <p:childTnLst>
                              <p:par>
                                <p:cTn id="58" presetID="42" presetClass="entr" presetSubtype="0"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anim calcmode="lin" valueType="num">
                                      <p:cBhvr>
                                        <p:cTn id="61" dur="500" fill="hold"/>
                                        <p:tgtEl>
                                          <p:spTgt spid="16"/>
                                        </p:tgtEl>
                                        <p:attrNameLst>
                                          <p:attrName>ppt_x</p:attrName>
                                        </p:attrNameLst>
                                      </p:cBhvr>
                                      <p:tavLst>
                                        <p:tav tm="0">
                                          <p:val>
                                            <p:strVal val="#ppt_x"/>
                                          </p:val>
                                        </p:tav>
                                        <p:tav tm="100000">
                                          <p:val>
                                            <p:strVal val="#ppt_x"/>
                                          </p:val>
                                        </p:tav>
                                      </p:tavLst>
                                    </p:anim>
                                    <p:anim calcmode="lin" valueType="num">
                                      <p:cBhvr>
                                        <p:cTn id="62" dur="500" fill="hold"/>
                                        <p:tgtEl>
                                          <p:spTgt spid="16"/>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39" presetClass="entr" presetSubtype="0" accel="10000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ppt_h</p:attrName>
                                        </p:attrNameLst>
                                      </p:cBhvr>
                                      <p:tavLst>
                                        <p:tav tm="0">
                                          <p:val>
                                            <p:strVal val="#ppt_h/20"/>
                                          </p:val>
                                        </p:tav>
                                        <p:tav tm="50000">
                                          <p:val>
                                            <p:strVal val="#ppt_h/20"/>
                                          </p:val>
                                        </p:tav>
                                        <p:tav tm="100000">
                                          <p:val>
                                            <p:strVal val="#ppt_h"/>
                                          </p:val>
                                        </p:tav>
                                      </p:tavLst>
                                    </p:anim>
                                    <p:anim calcmode="lin" valueType="num">
                                      <p:cBhvr>
                                        <p:cTn id="67" dur="500" fill="hold"/>
                                        <p:tgtEl>
                                          <p:spTgt spid="25"/>
                                        </p:tgtEl>
                                        <p:attrNameLst>
                                          <p:attrName>ppt_w</p:attrName>
                                        </p:attrNameLst>
                                      </p:cBhvr>
                                      <p:tavLst>
                                        <p:tav tm="0">
                                          <p:val>
                                            <p:strVal val="#ppt_w+.3"/>
                                          </p:val>
                                        </p:tav>
                                        <p:tav tm="50000">
                                          <p:val>
                                            <p:strVal val="#ppt_w+.3"/>
                                          </p:val>
                                        </p:tav>
                                        <p:tav tm="100000">
                                          <p:val>
                                            <p:strVal val="#ppt_w"/>
                                          </p:val>
                                        </p:tav>
                                      </p:tavLst>
                                    </p:anim>
                                    <p:anim calcmode="lin" valueType="num">
                                      <p:cBhvr>
                                        <p:cTn id="68" dur="500" fill="hold"/>
                                        <p:tgtEl>
                                          <p:spTgt spid="25"/>
                                        </p:tgtEl>
                                        <p:attrNameLst>
                                          <p:attrName>ppt_x</p:attrName>
                                        </p:attrNameLst>
                                      </p:cBhvr>
                                      <p:tavLst>
                                        <p:tav tm="0">
                                          <p:val>
                                            <p:strVal val="#ppt_x-.3"/>
                                          </p:val>
                                        </p:tav>
                                        <p:tav tm="50000">
                                          <p:val>
                                            <p:strVal val="#ppt_x"/>
                                          </p:val>
                                        </p:tav>
                                        <p:tav tm="100000">
                                          <p:val>
                                            <p:strVal val="#ppt_x"/>
                                          </p:val>
                                        </p:tav>
                                      </p:tavLst>
                                    </p:anim>
                                    <p:anim calcmode="lin" valueType="num">
                                      <p:cBhvr>
                                        <p:cTn id="69" dur="500" fill="hold"/>
                                        <p:tgtEl>
                                          <p:spTgt spid="25"/>
                                        </p:tgtEl>
                                        <p:attrNameLst>
                                          <p:attrName>ppt_y</p:attrName>
                                        </p:attrNameLst>
                                      </p:cBhvr>
                                      <p:tavLst>
                                        <p:tav tm="0">
                                          <p:val>
                                            <p:strVal val="#ppt_y"/>
                                          </p:val>
                                        </p:tav>
                                        <p:tav tm="100000">
                                          <p:val>
                                            <p:strVal val="#ppt_y"/>
                                          </p:val>
                                        </p:tav>
                                      </p:tavLst>
                                    </p:anim>
                                  </p:childTnLst>
                                </p:cTn>
                              </p:par>
                            </p:childTnLst>
                          </p:cTn>
                        </p:par>
                        <p:par>
                          <p:cTn id="70" fill="hold">
                            <p:stCondLst>
                              <p:cond delay="5500"/>
                            </p:stCondLst>
                            <p:childTnLst>
                              <p:par>
                                <p:cTn id="71" presetID="42" presetClass="entr" presetSubtype="0"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anim calcmode="lin" valueType="num">
                                      <p:cBhvr>
                                        <p:cTn id="74" dur="500" fill="hold"/>
                                        <p:tgtEl>
                                          <p:spTgt spid="26"/>
                                        </p:tgtEl>
                                        <p:attrNameLst>
                                          <p:attrName>ppt_x</p:attrName>
                                        </p:attrNameLst>
                                      </p:cBhvr>
                                      <p:tavLst>
                                        <p:tav tm="0">
                                          <p:val>
                                            <p:strVal val="#ppt_x"/>
                                          </p:val>
                                        </p:tav>
                                        <p:tav tm="100000">
                                          <p:val>
                                            <p:strVal val="#ppt_x"/>
                                          </p:val>
                                        </p:tav>
                                      </p:tavLst>
                                    </p:anim>
                                    <p:anim calcmode="lin" valueType="num">
                                      <p:cBhvr>
                                        <p:cTn id="75" dur="500" fill="hold"/>
                                        <p:tgtEl>
                                          <p:spTgt spid="26"/>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39" presetClass="entr" presetSubtype="0" accel="10000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ppt_h</p:attrName>
                                        </p:attrNameLst>
                                      </p:cBhvr>
                                      <p:tavLst>
                                        <p:tav tm="0">
                                          <p:val>
                                            <p:strVal val="#ppt_h/20"/>
                                          </p:val>
                                        </p:tav>
                                        <p:tav tm="50000">
                                          <p:val>
                                            <p:strVal val="#ppt_h/20"/>
                                          </p:val>
                                        </p:tav>
                                        <p:tav tm="100000">
                                          <p:val>
                                            <p:strVal val="#ppt_h"/>
                                          </p:val>
                                        </p:tav>
                                      </p:tavLst>
                                    </p:anim>
                                    <p:anim calcmode="lin" valueType="num">
                                      <p:cBhvr>
                                        <p:cTn id="80" dur="500" fill="hold"/>
                                        <p:tgtEl>
                                          <p:spTgt spid="23"/>
                                        </p:tgtEl>
                                        <p:attrNameLst>
                                          <p:attrName>ppt_w</p:attrName>
                                        </p:attrNameLst>
                                      </p:cBhvr>
                                      <p:tavLst>
                                        <p:tav tm="0">
                                          <p:val>
                                            <p:strVal val="#ppt_w+.3"/>
                                          </p:val>
                                        </p:tav>
                                        <p:tav tm="50000">
                                          <p:val>
                                            <p:strVal val="#ppt_w+.3"/>
                                          </p:val>
                                        </p:tav>
                                        <p:tav tm="100000">
                                          <p:val>
                                            <p:strVal val="#ppt_w"/>
                                          </p:val>
                                        </p:tav>
                                      </p:tavLst>
                                    </p:anim>
                                    <p:anim calcmode="lin" valueType="num">
                                      <p:cBhvr>
                                        <p:cTn id="81" dur="500" fill="hold"/>
                                        <p:tgtEl>
                                          <p:spTgt spid="23"/>
                                        </p:tgtEl>
                                        <p:attrNameLst>
                                          <p:attrName>ppt_x</p:attrName>
                                        </p:attrNameLst>
                                      </p:cBhvr>
                                      <p:tavLst>
                                        <p:tav tm="0">
                                          <p:val>
                                            <p:strVal val="#ppt_x-.3"/>
                                          </p:val>
                                        </p:tav>
                                        <p:tav tm="50000">
                                          <p:val>
                                            <p:strVal val="#ppt_x"/>
                                          </p:val>
                                        </p:tav>
                                        <p:tav tm="100000">
                                          <p:val>
                                            <p:strVal val="#ppt_x"/>
                                          </p:val>
                                        </p:tav>
                                      </p:tavLst>
                                    </p:anim>
                                    <p:anim calcmode="lin" valueType="num">
                                      <p:cBhvr>
                                        <p:cTn id="82" dur="500" fill="hold"/>
                                        <p:tgtEl>
                                          <p:spTgt spid="23"/>
                                        </p:tgtEl>
                                        <p:attrNameLst>
                                          <p:attrName>ppt_y</p:attrName>
                                        </p:attrNameLst>
                                      </p:cBhvr>
                                      <p:tavLst>
                                        <p:tav tm="0">
                                          <p:val>
                                            <p:strVal val="#ppt_y"/>
                                          </p:val>
                                        </p:tav>
                                        <p:tav tm="100000">
                                          <p:val>
                                            <p:strVal val="#ppt_y"/>
                                          </p:val>
                                        </p:tav>
                                      </p:tavLst>
                                    </p:anim>
                                  </p:childTnLst>
                                </p:cTn>
                              </p:par>
                            </p:childTnLst>
                          </p:cTn>
                        </p:par>
                        <p:par>
                          <p:cTn id="83" fill="hold">
                            <p:stCondLst>
                              <p:cond delay="6500"/>
                            </p:stCondLst>
                            <p:childTnLst>
                              <p:par>
                                <p:cTn id="84" presetID="42" presetClass="entr" presetSubtype="0"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anim calcmode="lin" valueType="num">
                                      <p:cBhvr>
                                        <p:cTn id="87" dur="500" fill="hold"/>
                                        <p:tgtEl>
                                          <p:spTgt spid="28"/>
                                        </p:tgtEl>
                                        <p:attrNameLst>
                                          <p:attrName>ppt_x</p:attrName>
                                        </p:attrNameLst>
                                      </p:cBhvr>
                                      <p:tavLst>
                                        <p:tav tm="0">
                                          <p:val>
                                            <p:strVal val="#ppt_x"/>
                                          </p:val>
                                        </p:tav>
                                        <p:tav tm="100000">
                                          <p:val>
                                            <p:strVal val="#ppt_x"/>
                                          </p:val>
                                        </p:tav>
                                      </p:tavLst>
                                    </p:anim>
                                    <p:anim calcmode="lin" valueType="num">
                                      <p:cBhvr>
                                        <p:cTn id="88" dur="500" fill="hold"/>
                                        <p:tgtEl>
                                          <p:spTgt spid="28"/>
                                        </p:tgtEl>
                                        <p:attrNameLst>
                                          <p:attrName>ppt_y</p:attrName>
                                        </p:attrNameLst>
                                      </p:cBhvr>
                                      <p:tavLst>
                                        <p:tav tm="0">
                                          <p:val>
                                            <p:strVal val="#ppt_y+.1"/>
                                          </p:val>
                                        </p:tav>
                                        <p:tav tm="100000">
                                          <p:val>
                                            <p:strVal val="#ppt_y"/>
                                          </p:val>
                                        </p:tav>
                                      </p:tavLst>
                                    </p:anim>
                                  </p:childTnLst>
                                </p:cTn>
                              </p:par>
                            </p:childTnLst>
                          </p:cTn>
                        </p:par>
                        <p:par>
                          <p:cTn id="89" fill="hold">
                            <p:stCondLst>
                              <p:cond delay="7000"/>
                            </p:stCondLst>
                            <p:childTnLst>
                              <p:par>
                                <p:cTn id="90" presetID="39" presetClass="entr" presetSubtype="0" accel="100000" fill="hold" nodeType="afterEffect">
                                  <p:stCondLst>
                                    <p:cond delay="0"/>
                                  </p:stCondLst>
                                  <p:childTnLst>
                                    <p:set>
                                      <p:cBhvr>
                                        <p:cTn id="91" dur="1" fill="hold">
                                          <p:stCondLst>
                                            <p:cond delay="0"/>
                                          </p:stCondLst>
                                        </p:cTn>
                                        <p:tgtEl>
                                          <p:spTgt spid="3"/>
                                        </p:tgtEl>
                                        <p:attrNameLst>
                                          <p:attrName>style.visibility</p:attrName>
                                        </p:attrNameLst>
                                      </p:cBhvr>
                                      <p:to>
                                        <p:strVal val="visible"/>
                                      </p:to>
                                    </p:set>
                                    <p:anim calcmode="lin" valueType="num">
                                      <p:cBhvr>
                                        <p:cTn id="92" dur="500" fill="hold"/>
                                        <p:tgtEl>
                                          <p:spTgt spid="3"/>
                                        </p:tgtEl>
                                        <p:attrNameLst>
                                          <p:attrName>ppt_h</p:attrName>
                                        </p:attrNameLst>
                                      </p:cBhvr>
                                      <p:tavLst>
                                        <p:tav tm="0">
                                          <p:val>
                                            <p:strVal val="#ppt_h/20"/>
                                          </p:val>
                                        </p:tav>
                                        <p:tav tm="50000">
                                          <p:val>
                                            <p:strVal val="#ppt_h/20"/>
                                          </p:val>
                                        </p:tav>
                                        <p:tav tm="100000">
                                          <p:val>
                                            <p:strVal val="#ppt_h"/>
                                          </p:val>
                                        </p:tav>
                                      </p:tavLst>
                                    </p:anim>
                                    <p:anim calcmode="lin" valueType="num">
                                      <p:cBhvr>
                                        <p:cTn id="93" dur="500" fill="hold"/>
                                        <p:tgtEl>
                                          <p:spTgt spid="3"/>
                                        </p:tgtEl>
                                        <p:attrNameLst>
                                          <p:attrName>ppt_w</p:attrName>
                                        </p:attrNameLst>
                                      </p:cBhvr>
                                      <p:tavLst>
                                        <p:tav tm="0">
                                          <p:val>
                                            <p:strVal val="#ppt_w+.3"/>
                                          </p:val>
                                        </p:tav>
                                        <p:tav tm="50000">
                                          <p:val>
                                            <p:strVal val="#ppt_w+.3"/>
                                          </p:val>
                                        </p:tav>
                                        <p:tav tm="100000">
                                          <p:val>
                                            <p:strVal val="#ppt_w"/>
                                          </p:val>
                                        </p:tav>
                                      </p:tavLst>
                                    </p:anim>
                                    <p:anim calcmode="lin" valueType="num">
                                      <p:cBhvr>
                                        <p:cTn id="94" dur="500" fill="hold"/>
                                        <p:tgtEl>
                                          <p:spTgt spid="3"/>
                                        </p:tgtEl>
                                        <p:attrNameLst>
                                          <p:attrName>ppt_x</p:attrName>
                                        </p:attrNameLst>
                                      </p:cBhvr>
                                      <p:tavLst>
                                        <p:tav tm="0">
                                          <p:val>
                                            <p:strVal val="#ppt_x-.3"/>
                                          </p:val>
                                        </p:tav>
                                        <p:tav tm="50000">
                                          <p:val>
                                            <p:strVal val="#ppt_x"/>
                                          </p:val>
                                        </p:tav>
                                        <p:tav tm="100000">
                                          <p:val>
                                            <p:strVal val="#ppt_x"/>
                                          </p:val>
                                        </p:tav>
                                      </p:tavLst>
                                    </p:anim>
                                    <p:anim calcmode="lin" valueType="num">
                                      <p:cBhvr>
                                        <p:cTn id="95" dur="500" fill="hold"/>
                                        <p:tgtEl>
                                          <p:spTgt spid="3"/>
                                        </p:tgtEl>
                                        <p:attrNameLst>
                                          <p:attrName>ppt_y</p:attrName>
                                        </p:attrNameLst>
                                      </p:cBhvr>
                                      <p:tavLst>
                                        <p:tav tm="0">
                                          <p:val>
                                            <p:strVal val="#ppt_y"/>
                                          </p:val>
                                        </p:tav>
                                        <p:tav tm="100000">
                                          <p:val>
                                            <p:strVal val="#ppt_y"/>
                                          </p:val>
                                        </p:tav>
                                      </p:tavLst>
                                    </p:anim>
                                  </p:childTnLst>
                                </p:cTn>
                              </p:par>
                            </p:childTnLst>
                          </p:cTn>
                        </p:par>
                        <p:par>
                          <p:cTn id="96" fill="hold">
                            <p:stCondLst>
                              <p:cond delay="7500"/>
                            </p:stCondLst>
                            <p:childTnLst>
                              <p:par>
                                <p:cTn id="97" presetID="42" presetClass="entr" presetSubtype="0" fill="hold" grpId="0" nodeType="after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anim calcmode="lin" valueType="num">
                                      <p:cBhvr>
                                        <p:cTn id="100" dur="500" fill="hold"/>
                                        <p:tgtEl>
                                          <p:spTgt spid="10"/>
                                        </p:tgtEl>
                                        <p:attrNameLst>
                                          <p:attrName>ppt_x</p:attrName>
                                        </p:attrNameLst>
                                      </p:cBhvr>
                                      <p:tavLst>
                                        <p:tav tm="0">
                                          <p:val>
                                            <p:strVal val="#ppt_x"/>
                                          </p:val>
                                        </p:tav>
                                        <p:tav tm="100000">
                                          <p:val>
                                            <p:strVal val="#ppt_x"/>
                                          </p:val>
                                        </p:tav>
                                      </p:tavLst>
                                    </p:anim>
                                    <p:anim calcmode="lin" valueType="num">
                                      <p:cBhvr>
                                        <p:cTn id="101" dur="500" fill="hold"/>
                                        <p:tgtEl>
                                          <p:spTgt spid="10"/>
                                        </p:tgtEl>
                                        <p:attrNameLst>
                                          <p:attrName>ppt_y</p:attrName>
                                        </p:attrNameLst>
                                      </p:cBhvr>
                                      <p:tavLst>
                                        <p:tav tm="0">
                                          <p:val>
                                            <p:strVal val="#ppt_y+.1"/>
                                          </p:val>
                                        </p:tav>
                                        <p:tav tm="100000">
                                          <p:val>
                                            <p:strVal val="#ppt_y"/>
                                          </p:val>
                                        </p:tav>
                                      </p:tavLst>
                                    </p:anim>
                                  </p:childTnLst>
                                </p:cTn>
                              </p:par>
                            </p:childTnLst>
                          </p:cTn>
                        </p:par>
                        <p:par>
                          <p:cTn id="102" fill="hold">
                            <p:stCondLst>
                              <p:cond delay="8000"/>
                            </p:stCondLst>
                            <p:childTnLst>
                              <p:par>
                                <p:cTn id="103" presetID="39" presetClass="entr" presetSubtype="0" accel="100000" fill="hold" nodeType="after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500" fill="hold"/>
                                        <p:tgtEl>
                                          <p:spTgt spid="14"/>
                                        </p:tgtEl>
                                        <p:attrNameLst>
                                          <p:attrName>ppt_h</p:attrName>
                                        </p:attrNameLst>
                                      </p:cBhvr>
                                      <p:tavLst>
                                        <p:tav tm="0">
                                          <p:val>
                                            <p:strVal val="#ppt_h/20"/>
                                          </p:val>
                                        </p:tav>
                                        <p:tav tm="50000">
                                          <p:val>
                                            <p:strVal val="#ppt_h/20"/>
                                          </p:val>
                                        </p:tav>
                                        <p:tav tm="100000">
                                          <p:val>
                                            <p:strVal val="#ppt_h"/>
                                          </p:val>
                                        </p:tav>
                                      </p:tavLst>
                                    </p:anim>
                                    <p:anim calcmode="lin" valueType="num">
                                      <p:cBhvr>
                                        <p:cTn id="106" dur="500" fill="hold"/>
                                        <p:tgtEl>
                                          <p:spTgt spid="14"/>
                                        </p:tgtEl>
                                        <p:attrNameLst>
                                          <p:attrName>ppt_w</p:attrName>
                                        </p:attrNameLst>
                                      </p:cBhvr>
                                      <p:tavLst>
                                        <p:tav tm="0">
                                          <p:val>
                                            <p:strVal val="#ppt_w+.3"/>
                                          </p:val>
                                        </p:tav>
                                        <p:tav tm="50000">
                                          <p:val>
                                            <p:strVal val="#ppt_w+.3"/>
                                          </p:val>
                                        </p:tav>
                                        <p:tav tm="100000">
                                          <p:val>
                                            <p:strVal val="#ppt_w"/>
                                          </p:val>
                                        </p:tav>
                                      </p:tavLst>
                                    </p:anim>
                                    <p:anim calcmode="lin" valueType="num">
                                      <p:cBhvr>
                                        <p:cTn id="107" dur="500" fill="hold"/>
                                        <p:tgtEl>
                                          <p:spTgt spid="14"/>
                                        </p:tgtEl>
                                        <p:attrNameLst>
                                          <p:attrName>ppt_x</p:attrName>
                                        </p:attrNameLst>
                                      </p:cBhvr>
                                      <p:tavLst>
                                        <p:tav tm="0">
                                          <p:val>
                                            <p:strVal val="#ppt_x-.3"/>
                                          </p:val>
                                        </p:tav>
                                        <p:tav tm="50000">
                                          <p:val>
                                            <p:strVal val="#ppt_x"/>
                                          </p:val>
                                        </p:tav>
                                        <p:tav tm="100000">
                                          <p:val>
                                            <p:strVal val="#ppt_x"/>
                                          </p:val>
                                        </p:tav>
                                      </p:tavLst>
                                    </p:anim>
                                    <p:anim calcmode="lin" valueType="num">
                                      <p:cBhvr>
                                        <p:cTn id="108" dur="500" fill="hold"/>
                                        <p:tgtEl>
                                          <p:spTgt spid="14"/>
                                        </p:tgtEl>
                                        <p:attrNameLst>
                                          <p:attrName>ppt_y</p:attrName>
                                        </p:attrNameLst>
                                      </p:cBhvr>
                                      <p:tavLst>
                                        <p:tav tm="0">
                                          <p:val>
                                            <p:strVal val="#ppt_y"/>
                                          </p:val>
                                        </p:tav>
                                        <p:tav tm="100000">
                                          <p:val>
                                            <p:strVal val="#ppt_y"/>
                                          </p:val>
                                        </p:tav>
                                      </p:tavLst>
                                    </p:anim>
                                  </p:childTnLst>
                                </p:cTn>
                              </p:par>
                            </p:childTnLst>
                          </p:cTn>
                        </p:par>
                        <p:par>
                          <p:cTn id="109" fill="hold">
                            <p:stCondLst>
                              <p:cond delay="8500"/>
                            </p:stCondLst>
                            <p:childTnLst>
                              <p:par>
                                <p:cTn id="110" presetID="42" presetClass="entr" presetSubtype="0" fill="hold" grpId="0" nodeType="after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500"/>
                                        <p:tgtEl>
                                          <p:spTgt spid="17"/>
                                        </p:tgtEl>
                                      </p:cBhvr>
                                    </p:animEffect>
                                    <p:anim calcmode="lin" valueType="num">
                                      <p:cBhvr>
                                        <p:cTn id="113" dur="500" fill="hold"/>
                                        <p:tgtEl>
                                          <p:spTgt spid="17"/>
                                        </p:tgtEl>
                                        <p:attrNameLst>
                                          <p:attrName>ppt_x</p:attrName>
                                        </p:attrNameLst>
                                      </p:cBhvr>
                                      <p:tavLst>
                                        <p:tav tm="0">
                                          <p:val>
                                            <p:strVal val="#ppt_x"/>
                                          </p:val>
                                        </p:tav>
                                        <p:tav tm="100000">
                                          <p:val>
                                            <p:strVal val="#ppt_x"/>
                                          </p:val>
                                        </p:tav>
                                      </p:tavLst>
                                    </p:anim>
                                    <p:anim calcmode="lin" valueType="num">
                                      <p:cBhvr>
                                        <p:cTn id="11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6" grpId="0"/>
      <p:bldP spid="26" grpId="0"/>
      <p:bldP spid="27" grpId="0" bldLvl="0" animBg="1"/>
      <p:bldP spid="28" grpId="0"/>
      <p:bldP spid="29" grpId="0"/>
      <p:bldP spid="29" grpId="1"/>
      <p:bldP spid="10" grpId="0"/>
      <p:bldP spid="17" grpId="0"/>
      <p:bldP spid="18" grpId="0" animBg="1"/>
      <p:bldP spid="18" grpId="1" bldLvl="0" animBg="1"/>
      <p:bldP spid="19" grpId="0" animBg="1"/>
      <p:bldP spid="19" grpId="1"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2.2.6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色彩设计</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187450" y="1660525"/>
            <a:ext cx="10135870" cy="398780"/>
          </a:xfrm>
          <a:prstGeom prst="rect">
            <a:avLst/>
          </a:prstGeom>
        </p:spPr>
        <p:txBody>
          <a:bodyPr wrap="square">
            <a:spAutoFit/>
          </a:bodyPr>
          <a:lstStyle/>
          <a:p>
            <a:r>
              <a:rPr sz="2000" b="1" dirty="0">
                <a:solidFill>
                  <a:srgbClr val="65AA81"/>
                </a:solidFill>
                <a:latin typeface="微软雅黑" panose="020B0503020204020204" charset="-122"/>
                <a:ea typeface="微软雅黑" panose="020B0503020204020204" charset="-122"/>
                <a:sym typeface="+mn-ea"/>
              </a:rPr>
              <a:t>现在的动画色彩设计及色彩指定都使用软件来进行。</a:t>
            </a:r>
            <a:endParaRPr sz="2000" b="1"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06155401"/>
          <p:cNvPicPr>
            <a:picLocks noChangeAspect="1"/>
          </p:cNvPicPr>
          <p:nvPr/>
        </p:nvPicPr>
        <p:blipFill>
          <a:blip r:embed="rId2"/>
          <a:stretch>
            <a:fillRect/>
          </a:stretch>
        </p:blipFill>
        <p:spPr>
          <a:xfrm>
            <a:off x="5678805" y="2700020"/>
            <a:ext cx="5791835" cy="3253105"/>
          </a:xfrm>
          <a:prstGeom prst="rect">
            <a:avLst/>
          </a:prstGeom>
        </p:spPr>
      </p:pic>
      <p:pic>
        <p:nvPicPr>
          <p:cNvPr id="5" name="图片 4" descr="QQ图片20211106155521"/>
          <p:cNvPicPr>
            <a:picLocks noChangeAspect="1"/>
          </p:cNvPicPr>
          <p:nvPr/>
        </p:nvPicPr>
        <p:blipFill>
          <a:blip r:embed="rId3"/>
          <a:stretch>
            <a:fillRect/>
          </a:stretch>
        </p:blipFill>
        <p:spPr>
          <a:xfrm>
            <a:off x="608330" y="2700020"/>
            <a:ext cx="4897120" cy="325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2.2.6  </a:t>
            </a:r>
            <a:r>
              <a:rPr lang="zh-CN" altLang="en-US" sz="2000" b="1" dirty="0" smtClean="0">
                <a:solidFill>
                  <a:srgbClr val="65AA81"/>
                </a:solidFill>
                <a:latin typeface="华文细黑" panose="02010600040101010101" charset="-122"/>
                <a:ea typeface="华文细黑" panose="02010600040101010101" charset="-122"/>
                <a:sym typeface="+mn-ea"/>
              </a:rPr>
              <a:t>动画制作前期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色彩设计</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187450" y="1461770"/>
            <a:ext cx="10135870" cy="706755"/>
          </a:xfrm>
          <a:prstGeom prst="rect">
            <a:avLst/>
          </a:prstGeom>
        </p:spPr>
        <p:txBody>
          <a:bodyPr wrap="square">
            <a:spAutoFit/>
          </a:bodyPr>
          <a:lstStyle/>
          <a:p>
            <a:r>
              <a:rPr sz="2000" b="1" dirty="0">
                <a:solidFill>
                  <a:srgbClr val="65AA81"/>
                </a:solidFill>
                <a:latin typeface="微软雅黑" panose="020B0503020204020204" charset="-122"/>
                <a:ea typeface="微软雅黑" panose="020B0503020204020204" charset="-122"/>
                <a:sym typeface="+mn-ea"/>
              </a:rPr>
              <a:t>基本颜色</a:t>
            </a:r>
            <a:r>
              <a:rPr lang="zh-CN"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其它光线下和各集所需的颜色</a:t>
            </a:r>
            <a:r>
              <a:rPr lang="zh-CN" sz="2000" b="1" dirty="0">
                <a:solidFill>
                  <a:srgbClr val="65AA81"/>
                </a:solidFill>
                <a:latin typeface="微软雅黑" panose="020B0503020204020204" charset="-122"/>
                <a:ea typeface="微软雅黑" panose="020B0503020204020204" charset="-122"/>
                <a:sym typeface="+mn-ea"/>
              </a:rPr>
              <a:t>；</a:t>
            </a:r>
            <a:endParaRPr sz="2000" b="1" dirty="0">
              <a:solidFill>
                <a:srgbClr val="65AA81"/>
              </a:solidFill>
              <a:latin typeface="微软雅黑" panose="020B0503020204020204" charset="-122"/>
              <a:ea typeface="微软雅黑" panose="020B0503020204020204" charset="-122"/>
              <a:sym typeface="+mn-ea"/>
            </a:endParaRPr>
          </a:p>
          <a:p>
            <a:r>
              <a:rPr sz="2000" b="1" dirty="0">
                <a:solidFill>
                  <a:srgbClr val="65AA81"/>
                </a:solidFill>
                <a:latin typeface="微软雅黑" panose="020B0503020204020204" charset="-122"/>
                <a:ea typeface="微软雅黑" panose="020B0503020204020204" charset="-122"/>
                <a:sym typeface="+mn-ea"/>
              </a:rPr>
              <a:t>作为动画的色彩设计及色彩指定要具有影像处理色彩的知识。</a:t>
            </a:r>
            <a:endParaRPr sz="2000" b="1" dirty="0">
              <a:solidFill>
                <a:srgbClr val="65AA81"/>
              </a:solidFill>
              <a:latin typeface="微软雅黑" panose="020B0503020204020204" charset="-122"/>
              <a:ea typeface="微软雅黑" panose="020B0503020204020204" charset="-122"/>
              <a:sym typeface="+mn-ea"/>
            </a:endParaRPr>
          </a:p>
        </p:txBody>
      </p:sp>
      <p:pic>
        <p:nvPicPr>
          <p:cNvPr id="6" name="图片 5" descr="QQ图片20211106155947"/>
          <p:cNvPicPr>
            <a:picLocks noChangeAspect="1"/>
          </p:cNvPicPr>
          <p:nvPr/>
        </p:nvPicPr>
        <p:blipFill>
          <a:blip r:embed="rId2"/>
          <a:stretch>
            <a:fillRect/>
          </a:stretch>
        </p:blipFill>
        <p:spPr>
          <a:xfrm>
            <a:off x="774065" y="2644140"/>
            <a:ext cx="5996940" cy="3366770"/>
          </a:xfrm>
          <a:prstGeom prst="rect">
            <a:avLst/>
          </a:prstGeom>
        </p:spPr>
      </p:pic>
      <p:pic>
        <p:nvPicPr>
          <p:cNvPr id="26629" name="Picture 5" descr="C:\Users\zhouxuan\Desktop\未命名.bmp"/>
          <p:cNvPicPr>
            <a:picLocks noChangeAspect="1"/>
          </p:cNvPicPr>
          <p:nvPr/>
        </p:nvPicPr>
        <p:blipFill>
          <a:blip r:embed="rId3"/>
          <a:stretch>
            <a:fillRect/>
          </a:stretch>
        </p:blipFill>
        <p:spPr>
          <a:xfrm>
            <a:off x="6931660" y="2644140"/>
            <a:ext cx="4391660" cy="33667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1" presetClass="entr" presetSubtype="1"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1000"/>
                                        <p:tgtEl>
                                          <p:spTgt spid="6"/>
                                        </p:tgtEl>
                                      </p:cBhvr>
                                    </p:animEffect>
                                  </p:childTnLst>
                                </p:cTn>
                              </p:par>
                            </p:childTnLst>
                          </p:cTn>
                        </p:par>
                        <p:par>
                          <p:cTn id="28" fill="hold">
                            <p:stCondLst>
                              <p:cond delay="3000"/>
                            </p:stCondLst>
                            <p:childTnLst>
                              <p:par>
                                <p:cTn id="29" presetID="21" presetClass="entr" presetSubtype="1" fill="hold" nodeType="afterEffect">
                                  <p:stCondLst>
                                    <p:cond delay="0"/>
                                  </p:stCondLst>
                                  <p:childTnLst>
                                    <p:set>
                                      <p:cBhvr>
                                        <p:cTn id="30" dur="1" fill="hold">
                                          <p:stCondLst>
                                            <p:cond delay="0"/>
                                          </p:stCondLst>
                                        </p:cTn>
                                        <p:tgtEl>
                                          <p:spTgt spid="26629"/>
                                        </p:tgtEl>
                                        <p:attrNameLst>
                                          <p:attrName>style.visibility</p:attrName>
                                        </p:attrNameLst>
                                      </p:cBhvr>
                                      <p:to>
                                        <p:strVal val="visible"/>
                                      </p:to>
                                    </p:set>
                                    <p:animEffect transition="in" filter="wheel(1)">
                                      <p:cBhvr>
                                        <p:cTn id="31" dur="10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44415" y="1076960"/>
            <a:ext cx="2469515" cy="2324735"/>
            <a:chOff x="7949" y="1421"/>
            <a:chExt cx="3256" cy="3065"/>
          </a:xfrm>
        </p:grpSpPr>
        <p:sp>
          <p:nvSpPr>
            <p:cNvPr id="5" name="椭圆 4"/>
            <p:cNvSpPr/>
            <p:nvPr/>
          </p:nvSpPr>
          <p:spPr>
            <a:xfrm>
              <a:off x="8210" y="1421"/>
              <a:ext cx="2777" cy="2777"/>
            </a:xfrm>
            <a:prstGeom prst="ellipse">
              <a:avLst/>
            </a:prstGeom>
            <a:solidFill>
              <a:srgbClr val="65AA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7949" y="2934"/>
              <a:ext cx="3256" cy="1552"/>
            </a:xfrm>
            <a:prstGeom prst="rect">
              <a:avLst/>
            </a:prstGeom>
          </p:spPr>
        </p:pic>
      </p:grpSp>
      <p:sp>
        <p:nvSpPr>
          <p:cNvPr id="8" name="文本框 7"/>
          <p:cNvSpPr txBox="1"/>
          <p:nvPr/>
        </p:nvSpPr>
        <p:spPr>
          <a:xfrm>
            <a:off x="5231130" y="1474470"/>
            <a:ext cx="1730375" cy="583565"/>
          </a:xfrm>
          <a:prstGeom prst="rect">
            <a:avLst/>
          </a:prstGeom>
          <a:noFill/>
        </p:spPr>
        <p:txBody>
          <a:bodyPr wrap="square" rtlCol="0">
            <a:spAutoFit/>
          </a:bodyPr>
          <a:lstStyle/>
          <a:p>
            <a:pPr algn="ctr"/>
            <a:r>
              <a:rPr lang="en-US" altLang="zh-CN" sz="3200" dirty="0" smtClean="0">
                <a:solidFill>
                  <a:schemeClr val="bg1"/>
                </a:solidFill>
                <a:latin typeface="华文细黑" panose="02010600040101010101" charset="-122"/>
                <a:ea typeface="华文细黑" panose="02010600040101010101" charset="-122"/>
              </a:rPr>
              <a:t>2.3</a:t>
            </a:r>
            <a:endParaRPr lang="en-US" altLang="zh-CN" sz="3200" dirty="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3147935" y="3807610"/>
            <a:ext cx="5989320" cy="521970"/>
          </a:xfrm>
          <a:prstGeom prst="rect">
            <a:avLst/>
          </a:prstGeom>
          <a:noFill/>
        </p:spPr>
        <p:txBody>
          <a:bodyPr wrap="square" rtlCol="0">
            <a:spAutoFit/>
          </a:bodyPr>
          <a:lstStyle/>
          <a:p>
            <a:pPr algn="ctr" fontAlgn="auto">
              <a:lnSpc>
                <a:spcPct val="100000"/>
              </a:lnSpc>
            </a:pPr>
            <a:r>
              <a:rPr lang="zh-CN" altLang="en-US" sz="2800" b="1" dirty="0">
                <a:solidFill>
                  <a:srgbClr val="65AA81"/>
                </a:solidFill>
                <a:latin typeface="华文细黑" panose="02010600040101010101" charset="-122"/>
                <a:ea typeface="华文细黑" panose="02010600040101010101" charset="-122"/>
                <a:sym typeface="+mn-ea"/>
              </a:rPr>
              <a:t>动画制作中期</a:t>
            </a:r>
            <a:endParaRPr lang="zh-CN" altLang="en-US" sz="2800" b="1" dirty="0">
              <a:solidFill>
                <a:srgbClr val="65AA81"/>
              </a:solidFill>
              <a:latin typeface="华文细黑" panose="02010600040101010101" charset="-122"/>
              <a:ea typeface="华文细黑" panose="02010600040101010101"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789680" y="4356785"/>
            <a:ext cx="4598670" cy="2306955"/>
          </a:xfrm>
          <a:prstGeom prst="rect">
            <a:avLst/>
          </a:prstGeom>
          <a:noFill/>
        </p:spPr>
        <p:txBody>
          <a:bodyPr wrap="square" rtlCol="0" anchor="t">
            <a:spAutoFit/>
          </a:bodyPr>
          <a:lstStyle/>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2.3.1  </a:t>
            </a:r>
            <a:r>
              <a:rPr lang="zh-CN" altLang="en-US" dirty="0" smtClean="0">
                <a:solidFill>
                  <a:schemeClr val="bg1">
                    <a:lumMod val="50000"/>
                  </a:schemeClr>
                </a:solidFill>
                <a:latin typeface="华文细黑" panose="02010600040101010101" charset="-122"/>
                <a:ea typeface="华文细黑" panose="02010600040101010101" charset="-122"/>
                <a:sym typeface="+mn-ea"/>
              </a:rPr>
              <a:t>构图,原画和原画指导</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2.3.2  </a:t>
            </a:r>
            <a:r>
              <a:rPr lang="zh-CN" altLang="en-US" dirty="0" smtClean="0">
                <a:solidFill>
                  <a:schemeClr val="bg1">
                    <a:lumMod val="50000"/>
                  </a:schemeClr>
                </a:solidFill>
                <a:latin typeface="华文细黑" panose="02010600040101010101" charset="-122"/>
                <a:ea typeface="华文细黑" panose="02010600040101010101" charset="-122"/>
                <a:sym typeface="+mn-ea"/>
              </a:rPr>
              <a:t>动画师</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2.3.3  </a:t>
            </a:r>
            <a:r>
              <a:rPr lang="zh-CN" altLang="en-US" dirty="0" smtClean="0">
                <a:solidFill>
                  <a:schemeClr val="bg1">
                    <a:lumMod val="50000"/>
                  </a:schemeClr>
                </a:solidFill>
                <a:latin typeface="华文细黑" panose="02010600040101010101" charset="-122"/>
                <a:ea typeface="华文细黑" panose="02010600040101010101" charset="-122"/>
                <a:sym typeface="+mn-ea"/>
              </a:rPr>
              <a:t>着色</a:t>
            </a:r>
            <a:r>
              <a:rPr lang="en-US" altLang="zh-CN" dirty="0" smtClean="0">
                <a:solidFill>
                  <a:schemeClr val="bg1">
                    <a:lumMod val="50000"/>
                  </a:schemeClr>
                </a:solidFill>
                <a:latin typeface="华文细黑" panose="02010600040101010101" charset="-122"/>
                <a:ea typeface="华文细黑" panose="02010600040101010101" charset="-122"/>
                <a:sym typeface="+mn-ea"/>
              </a:rPr>
              <a:t>/</a:t>
            </a:r>
            <a:r>
              <a:rPr lang="zh-CN" altLang="en-US" dirty="0" smtClean="0">
                <a:solidFill>
                  <a:schemeClr val="bg1">
                    <a:lumMod val="50000"/>
                  </a:schemeClr>
                </a:solidFill>
                <a:latin typeface="华文细黑" panose="02010600040101010101" charset="-122"/>
                <a:ea typeface="华文细黑" panose="02010600040101010101" charset="-122"/>
                <a:sym typeface="+mn-ea"/>
              </a:rPr>
              <a:t>上色</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p:txBody>
      </p:sp>
      <p:sp>
        <p:nvSpPr>
          <p:cNvPr id="4" name="文本框 3"/>
          <p:cNvSpPr txBox="1"/>
          <p:nvPr/>
        </p:nvSpPr>
        <p:spPr>
          <a:xfrm>
            <a:off x="7013575" y="4329480"/>
            <a:ext cx="4598670" cy="2306955"/>
          </a:xfrm>
          <a:prstGeom prst="rect">
            <a:avLst/>
          </a:prstGeom>
          <a:noFill/>
        </p:spPr>
        <p:txBody>
          <a:bodyPr wrap="square" rtlCol="0" anchor="t">
            <a:spAutoFit/>
          </a:bodyPr>
          <a:lstStyle/>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2.3.4  </a:t>
            </a:r>
            <a:r>
              <a:rPr lang="zh-CN" altLang="en-US" dirty="0" smtClean="0">
                <a:solidFill>
                  <a:schemeClr val="bg1">
                    <a:lumMod val="50000"/>
                  </a:schemeClr>
                </a:solidFill>
                <a:latin typeface="华文细黑" panose="02010600040101010101" charset="-122"/>
                <a:ea typeface="华文细黑" panose="02010600040101010101" charset="-122"/>
                <a:sym typeface="+mn-ea"/>
              </a:rPr>
              <a:t>特效</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2.3.5  </a:t>
            </a:r>
            <a:r>
              <a:rPr lang="zh-CN" altLang="en-US" dirty="0" smtClean="0">
                <a:solidFill>
                  <a:schemeClr val="bg1">
                    <a:lumMod val="50000"/>
                  </a:schemeClr>
                </a:solidFill>
                <a:latin typeface="华文细黑" panose="02010600040101010101" charset="-122"/>
                <a:ea typeface="华文细黑" panose="02010600040101010101" charset="-122"/>
                <a:sym typeface="+mn-ea"/>
              </a:rPr>
              <a:t>摄影</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par>
                          <p:cTn id="12" fill="hold">
                            <p:stCondLst>
                              <p:cond delay="1000"/>
                            </p:stCondLst>
                            <p:childTnLst>
                              <p:par>
                                <p:cTn id="13" presetID="47" presetClass="entr" presetSubtype="0" fill="hold" grpId="3"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5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11"/>
                                        </p:tgtEl>
                                        <p:attrNameLst>
                                          <p:attrName>fillcolor</p:attrName>
                                        </p:attrNameLst>
                                      </p:cBhvr>
                                      <p:tavLst>
                                        <p:tav tm="0">
                                          <p:val>
                                            <p:clrVal>
                                              <a:schemeClr val="accent2"/>
                                            </p:clrVal>
                                          </p:val>
                                        </p:tav>
                                        <p:tav tm="50000">
                                          <p:val>
                                            <p:clrVal>
                                              <a:schemeClr val="hlink"/>
                                            </p:clrVal>
                                          </p:val>
                                        </p:tav>
                                      </p:tavLst>
                                    </p:anim>
                                    <p:set>
                                      <p:cBhvr>
                                        <p:cTn id="23" dur="500"/>
                                        <p:tgtEl>
                                          <p:spTgt spid="11"/>
                                        </p:tgtEl>
                                        <p:attrNameLst>
                                          <p:attrName>fill.type</p:attrName>
                                        </p:attrNameLst>
                                      </p:cBhvr>
                                      <p:to>
                                        <p:strVal val="solid"/>
                                      </p:to>
                                    </p:set>
                                  </p:childTnLst>
                                </p:cTn>
                              </p:par>
                            </p:childTnLst>
                          </p:cTn>
                        </p:par>
                        <p:par>
                          <p:cTn id="24" fill="hold">
                            <p:stCondLst>
                              <p:cond delay="3250"/>
                            </p:stCondLst>
                            <p:childTnLst>
                              <p:par>
                                <p:cTn id="25" presetID="22" presetClass="entr" presetSubtype="8" fill="hold" grpId="0" nodeType="afterEffect">
                                  <p:stCondLst>
                                    <p:cond delay="0"/>
                                  </p:stCondLst>
                                  <p:childTnLst>
                                    <p:set>
                                      <p:cBhvr>
                                        <p:cTn id="26" dur="2000" fill="hold">
                                          <p:stCondLst>
                                            <p:cond delay="0"/>
                                          </p:stCondLst>
                                        </p:cTn>
                                        <p:tgtEl>
                                          <p:spTgt spid="3"/>
                                        </p:tgtEl>
                                        <p:attrNameLst>
                                          <p:attrName>style.visibility</p:attrName>
                                        </p:attrNameLst>
                                      </p:cBhvr>
                                      <p:to>
                                        <p:strVal val="visible"/>
                                      </p:to>
                                    </p:set>
                                    <p:animEffect transition="in" filter="wipe(left)">
                                      <p:cBhvr>
                                        <p:cTn id="27" dur="2000"/>
                                        <p:tgtEl>
                                          <p:spTgt spid="3"/>
                                        </p:tgtEl>
                                      </p:cBhvr>
                                    </p:animEffect>
                                  </p:childTnLst>
                                </p:cTn>
                              </p:par>
                            </p:childTnLst>
                          </p:cTn>
                        </p:par>
                        <p:par>
                          <p:cTn id="28" fill="hold">
                            <p:stCondLst>
                              <p:cond delay="5250"/>
                            </p:stCondLst>
                            <p:childTnLst>
                              <p:par>
                                <p:cTn id="29" presetID="22" presetClass="entr" presetSubtype="8" fill="hold" grpId="0" nodeType="afterEffect">
                                  <p:stCondLst>
                                    <p:cond delay="0"/>
                                  </p:stCondLst>
                                  <p:childTnLst>
                                    <p:set>
                                      <p:cBhvr>
                                        <p:cTn id="30" dur="2000"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11" grpId="0"/>
      <p:bldP spid="27" grpId="0" bldLvl="0" animBg="1"/>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2.3.1 </a:t>
            </a:r>
            <a:r>
              <a:rPr lang="zh-CN" altLang="en-US" sz="2000" b="1" dirty="0" smtClean="0">
                <a:solidFill>
                  <a:srgbClr val="65AA81"/>
                </a:solidFill>
                <a:latin typeface="华文细黑" panose="02010600040101010101" charset="-122"/>
                <a:ea typeface="华文细黑" panose="02010600040101010101" charset="-122"/>
                <a:sym typeface="+mn-ea"/>
              </a:rPr>
              <a:t>动画制作中期</a:t>
            </a:r>
            <a:r>
              <a:rPr lang="en-US" altLang="zh-CN" sz="2000" b="1" dirty="0">
                <a:solidFill>
                  <a:srgbClr val="65AA81"/>
                </a:solidFill>
                <a:latin typeface="华文细黑" panose="02010600040101010101" charset="-122"/>
                <a:ea typeface="华文细黑" panose="02010600040101010101" charset="-122"/>
                <a:sym typeface="+mn-ea"/>
              </a:rPr>
              <a:t>-</a:t>
            </a:r>
            <a:r>
              <a:rPr sz="2000" b="1" dirty="0" err="1" smtClean="0">
                <a:solidFill>
                  <a:srgbClr val="65AA81"/>
                </a:solidFill>
                <a:latin typeface="华文细黑" panose="02010600040101010101" charset="-122"/>
                <a:ea typeface="华文细黑" panose="02010600040101010101" charset="-122"/>
                <a:sym typeface="+mn-ea"/>
              </a:rPr>
              <a:t>构图</a:t>
            </a:r>
            <a:r>
              <a:rPr lang="zh-CN" sz="2000" b="1" dirty="0" smtClean="0">
                <a:solidFill>
                  <a:srgbClr val="65AA81"/>
                </a:solidFill>
                <a:latin typeface="华文细黑" panose="02010600040101010101" charset="-122"/>
                <a:ea typeface="华文细黑" panose="02010600040101010101" charset="-122"/>
                <a:sym typeface="+mn-ea"/>
              </a:rPr>
              <a:t>，</a:t>
            </a:r>
            <a:r>
              <a:rPr sz="2000" b="1" dirty="0" smtClean="0">
                <a:solidFill>
                  <a:srgbClr val="65AA81"/>
                </a:solidFill>
                <a:latin typeface="华文细黑" panose="02010600040101010101" charset="-122"/>
                <a:ea typeface="华文细黑" panose="02010600040101010101" charset="-122"/>
                <a:sym typeface="+mn-ea"/>
              </a:rPr>
              <a:t>原画和原画指导</a:t>
            </a:r>
            <a:endParaRPr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187450" y="1461770"/>
            <a:ext cx="10135870" cy="1014730"/>
          </a:xfrm>
          <a:prstGeom prst="rect">
            <a:avLst/>
          </a:prstGeom>
        </p:spPr>
        <p:txBody>
          <a:bodyPr wrap="square">
            <a:spAutoFit/>
          </a:bodyPr>
          <a:lstStyle/>
          <a:p>
            <a:r>
              <a:rPr sz="2000" b="1" dirty="0" err="1" smtClean="0">
                <a:solidFill>
                  <a:srgbClr val="65AA81"/>
                </a:solidFill>
                <a:latin typeface="微软雅黑" panose="020B0503020204020204" charset="-122"/>
                <a:ea typeface="微软雅黑" panose="020B0503020204020204" charset="-122"/>
                <a:sym typeface="+mn-ea"/>
              </a:rPr>
              <a:t>在分镜图和所有的角色设计和</a:t>
            </a:r>
            <a:r>
              <a:rPr lang="zh-CN" altLang="en-US" sz="2000" b="1" dirty="0" smtClean="0">
                <a:solidFill>
                  <a:srgbClr val="65AA81"/>
                </a:solidFill>
                <a:latin typeface="微软雅黑" panose="020B0503020204020204" charset="-122"/>
                <a:ea typeface="微软雅黑" panose="020B0503020204020204" charset="-122"/>
                <a:sym typeface="+mn-ea"/>
              </a:rPr>
              <a:t>场景</a:t>
            </a:r>
            <a:r>
              <a:rPr sz="2000" b="1" dirty="0" err="1" smtClean="0">
                <a:solidFill>
                  <a:srgbClr val="65AA81"/>
                </a:solidFill>
                <a:latin typeface="微软雅黑" panose="020B0503020204020204" charset="-122"/>
                <a:ea typeface="微软雅黑" panose="020B0503020204020204" charset="-122"/>
                <a:sym typeface="+mn-ea"/>
              </a:rPr>
              <a:t>备齐后</a:t>
            </a:r>
            <a:r>
              <a:rPr sz="2000" b="1" dirty="0" err="1">
                <a:solidFill>
                  <a:srgbClr val="65AA81"/>
                </a:solidFill>
                <a:latin typeface="微软雅黑" panose="020B0503020204020204" charset="-122"/>
                <a:ea typeface="微软雅黑" panose="020B0503020204020204" charset="-122"/>
                <a:sym typeface="+mn-ea"/>
              </a:rPr>
              <a:t>，必须有人将所有的材料放在一起画出放大的详细分镜图以便后续动作</a:t>
            </a:r>
            <a:r>
              <a:rPr sz="2000" b="1" dirty="0">
                <a:solidFill>
                  <a:srgbClr val="65AA81"/>
                </a:solidFill>
                <a:latin typeface="微软雅黑" panose="020B0503020204020204" charset="-122"/>
                <a:ea typeface="微软雅黑" panose="020B0503020204020204" charset="-122"/>
                <a:sym typeface="+mn-ea"/>
              </a:rPr>
              <a:t>。</a:t>
            </a:r>
            <a:endParaRPr sz="2000" b="1" dirty="0">
              <a:solidFill>
                <a:srgbClr val="65AA81"/>
              </a:solidFill>
              <a:latin typeface="微软雅黑" panose="020B0503020204020204" charset="-122"/>
              <a:ea typeface="微软雅黑" panose="020B0503020204020204" charset="-122"/>
              <a:sym typeface="+mn-ea"/>
            </a:endParaRPr>
          </a:p>
          <a:p>
            <a:r>
              <a:rPr sz="2000" b="1" dirty="0">
                <a:solidFill>
                  <a:srgbClr val="65AA81"/>
                </a:solidFill>
                <a:latin typeface="微软雅黑" panose="020B0503020204020204" charset="-122"/>
                <a:ea typeface="微软雅黑" panose="020B0503020204020204" charset="-122"/>
                <a:sym typeface="+mn-ea"/>
              </a:rPr>
              <a:t>执行这项工作的是构图人员。</a:t>
            </a:r>
            <a:endParaRPr sz="2000" b="1" dirty="0">
              <a:solidFill>
                <a:srgbClr val="65AA81"/>
              </a:solidFill>
              <a:latin typeface="微软雅黑" panose="020B0503020204020204" charset="-122"/>
              <a:ea typeface="微软雅黑" panose="020B0503020204020204" charset="-122"/>
              <a:sym typeface="+mn-ea"/>
            </a:endParaRPr>
          </a:p>
        </p:txBody>
      </p:sp>
      <p:pic>
        <p:nvPicPr>
          <p:cNvPr id="27654" name="图片 7" descr="IMG_0906.JPG"/>
          <p:cNvPicPr>
            <a:picLocks noChangeAspect="1"/>
          </p:cNvPicPr>
          <p:nvPr/>
        </p:nvPicPr>
        <p:blipFill>
          <a:blip r:embed="rId2"/>
          <a:stretch>
            <a:fillRect/>
          </a:stretch>
        </p:blipFill>
        <p:spPr>
          <a:xfrm>
            <a:off x="4163060" y="2912745"/>
            <a:ext cx="7559675" cy="2917190"/>
          </a:xfrm>
          <a:prstGeom prst="rect">
            <a:avLst/>
          </a:prstGeom>
          <a:noFill/>
          <a:ln w="9525">
            <a:noFill/>
          </a:ln>
        </p:spPr>
      </p:pic>
      <p:pic>
        <p:nvPicPr>
          <p:cNvPr id="27655" name="Picture 7" descr="C:\Users\zhouxuan\Desktop\未命名.bmp"/>
          <p:cNvPicPr>
            <a:picLocks noChangeAspect="1"/>
          </p:cNvPicPr>
          <p:nvPr/>
        </p:nvPicPr>
        <p:blipFill>
          <a:blip r:embed="rId3"/>
          <a:stretch>
            <a:fillRect/>
          </a:stretch>
        </p:blipFill>
        <p:spPr>
          <a:xfrm>
            <a:off x="563245" y="2912745"/>
            <a:ext cx="3474720" cy="29171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7655"/>
                                        </p:tgtEl>
                                        <p:attrNameLst>
                                          <p:attrName>style.visibility</p:attrName>
                                        </p:attrNameLst>
                                      </p:cBhvr>
                                      <p:to>
                                        <p:strVal val="visible"/>
                                      </p:to>
                                    </p:set>
                                    <p:animEffect transition="in" filter="wipe(left)">
                                      <p:cBhvr>
                                        <p:cTn id="27" dur="500"/>
                                        <p:tgtEl>
                                          <p:spTgt spid="27655"/>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7654"/>
                                        </p:tgtEl>
                                        <p:attrNameLst>
                                          <p:attrName>style.visibility</p:attrName>
                                        </p:attrNameLst>
                                      </p:cBhvr>
                                      <p:to>
                                        <p:strVal val="visible"/>
                                      </p:to>
                                    </p:set>
                                    <p:animEffect transition="in" filter="wipe(left)">
                                      <p:cBhvr>
                                        <p:cTn id="31" dur="500"/>
                                        <p:tgtEl>
                                          <p:spTgt spid="2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2.3.1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制作中期</a:t>
            </a:r>
            <a:r>
              <a:rPr lang="en-US" altLang="zh-CN" sz="2000" b="1" dirty="0">
                <a:solidFill>
                  <a:srgbClr val="65AA81"/>
                </a:solidFill>
                <a:latin typeface="华文细黑" panose="02010600040101010101" charset="-122"/>
                <a:ea typeface="华文细黑" panose="02010600040101010101" charset="-122"/>
                <a:sym typeface="+mn-ea"/>
              </a:rPr>
              <a:t>-</a:t>
            </a:r>
            <a:r>
              <a:rPr sz="2000" b="1" dirty="0" err="1" smtClean="0">
                <a:solidFill>
                  <a:srgbClr val="65AA81"/>
                </a:solidFill>
                <a:latin typeface="华文细黑" panose="02010600040101010101" charset="-122"/>
                <a:ea typeface="华文细黑" panose="02010600040101010101" charset="-122"/>
                <a:sym typeface="+mn-ea"/>
              </a:rPr>
              <a:t>构图</a:t>
            </a:r>
            <a:r>
              <a:rPr lang="zh-CN" sz="2000" b="1" dirty="0" smtClean="0">
                <a:solidFill>
                  <a:srgbClr val="65AA81"/>
                </a:solidFill>
                <a:latin typeface="华文细黑" panose="02010600040101010101" charset="-122"/>
                <a:ea typeface="华文细黑" panose="02010600040101010101" charset="-122"/>
                <a:sym typeface="+mn-ea"/>
              </a:rPr>
              <a:t>，</a:t>
            </a:r>
            <a:r>
              <a:rPr sz="2000" b="1" dirty="0" smtClean="0">
                <a:solidFill>
                  <a:srgbClr val="65AA81"/>
                </a:solidFill>
                <a:latin typeface="华文细黑" panose="02010600040101010101" charset="-122"/>
                <a:ea typeface="华文细黑" panose="02010600040101010101" charset="-122"/>
                <a:sym typeface="+mn-ea"/>
              </a:rPr>
              <a:t>原画和原画指导</a:t>
            </a:r>
            <a:endParaRPr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770380" y="1862455"/>
            <a:ext cx="3051175" cy="3784600"/>
          </a:xfrm>
          <a:prstGeom prst="rect">
            <a:avLst/>
          </a:prstGeom>
        </p:spPr>
        <p:txBody>
          <a:bodyPr wrap="square">
            <a:spAutoFit/>
          </a:bodyPr>
          <a:lstStyle/>
          <a:p>
            <a:r>
              <a:rPr sz="2000" b="1" dirty="0">
                <a:solidFill>
                  <a:srgbClr val="65AA81"/>
                </a:solidFill>
                <a:latin typeface="微软雅黑" panose="020B0503020204020204" charset="-122"/>
                <a:ea typeface="微软雅黑" panose="020B0503020204020204" charset="-122"/>
                <a:sym typeface="+mn-ea"/>
              </a:rPr>
              <a:t>原画指导的存在是因为一部作品中大多聘请2到4位原画师。</a:t>
            </a:r>
            <a:endParaRPr sz="2000" b="1" dirty="0">
              <a:solidFill>
                <a:srgbClr val="65AA81"/>
              </a:solidFill>
              <a:latin typeface="微软雅黑" panose="020B0503020204020204" charset="-122"/>
              <a:ea typeface="微软雅黑" panose="020B0503020204020204" charset="-122"/>
              <a:sym typeface="+mn-ea"/>
            </a:endParaRPr>
          </a:p>
          <a:p>
            <a:endParaRPr sz="2000" b="1" dirty="0">
              <a:solidFill>
                <a:srgbClr val="65AA81"/>
              </a:solidFill>
              <a:latin typeface="微软雅黑" panose="020B0503020204020204" charset="-122"/>
              <a:ea typeface="微软雅黑" panose="020B0503020204020204" charset="-122"/>
              <a:sym typeface="+mn-ea"/>
            </a:endParaRPr>
          </a:p>
          <a:p>
            <a:r>
              <a:rPr sz="2000" b="1" dirty="0" err="1" smtClean="0">
                <a:solidFill>
                  <a:srgbClr val="65AA81"/>
                </a:solidFill>
                <a:latin typeface="微软雅黑" panose="020B0503020204020204" charset="-122"/>
                <a:ea typeface="微软雅黑" panose="020B0503020204020204" charset="-122"/>
                <a:sym typeface="+mn-ea"/>
              </a:rPr>
              <a:t>每一个原画师画出来的</a:t>
            </a:r>
            <a:r>
              <a:rPr lang="zh-CN" altLang="en-US" sz="2000" b="1" dirty="0" smtClean="0">
                <a:solidFill>
                  <a:srgbClr val="65AA81"/>
                </a:solidFill>
                <a:latin typeface="微软雅黑" panose="020B0503020204020204" charset="-122"/>
                <a:ea typeface="微软雅黑" panose="020B0503020204020204" charset="-122"/>
                <a:sym typeface="+mn-ea"/>
              </a:rPr>
              <a:t>角色</a:t>
            </a:r>
            <a:r>
              <a:rPr sz="2000" b="1" dirty="0" err="1" smtClean="0">
                <a:solidFill>
                  <a:srgbClr val="65AA81"/>
                </a:solidFill>
                <a:latin typeface="微软雅黑" panose="020B0503020204020204" charset="-122"/>
                <a:ea typeface="微软雅黑" panose="020B0503020204020204" charset="-122"/>
                <a:sym typeface="+mn-ea"/>
              </a:rPr>
              <a:t>都可能依个人的画风不同而有些走样</a:t>
            </a:r>
            <a:r>
              <a:rPr sz="2000" b="1" dirty="0">
                <a:solidFill>
                  <a:srgbClr val="65AA81"/>
                </a:solidFill>
                <a:latin typeface="微软雅黑" panose="020B0503020204020204" charset="-122"/>
                <a:ea typeface="微软雅黑" panose="020B0503020204020204" charset="-122"/>
                <a:sym typeface="+mn-ea"/>
              </a:rPr>
              <a:t>。</a:t>
            </a:r>
            <a:endParaRPr sz="2000" b="1" dirty="0">
              <a:solidFill>
                <a:srgbClr val="65AA81"/>
              </a:solidFill>
              <a:latin typeface="微软雅黑" panose="020B0503020204020204" charset="-122"/>
              <a:ea typeface="微软雅黑" panose="020B0503020204020204" charset="-122"/>
              <a:sym typeface="+mn-ea"/>
            </a:endParaRPr>
          </a:p>
          <a:p>
            <a:endParaRPr sz="2000" b="1" dirty="0">
              <a:solidFill>
                <a:srgbClr val="65AA81"/>
              </a:solidFill>
              <a:latin typeface="微软雅黑" panose="020B0503020204020204" charset="-122"/>
              <a:ea typeface="微软雅黑" panose="020B0503020204020204" charset="-122"/>
              <a:sym typeface="+mn-ea"/>
            </a:endParaRPr>
          </a:p>
          <a:p>
            <a:r>
              <a:rPr sz="2000" b="1" dirty="0">
                <a:solidFill>
                  <a:srgbClr val="65AA81"/>
                </a:solidFill>
                <a:latin typeface="微软雅黑" panose="020B0503020204020204" charset="-122"/>
                <a:ea typeface="微软雅黑" panose="020B0503020204020204" charset="-122"/>
                <a:sym typeface="+mn-ea"/>
              </a:rPr>
              <a:t>修正各原画师们画出的原画稿并统一画风使其忠于</a:t>
            </a:r>
            <a:r>
              <a:rPr lang="zh-CN" sz="2000" b="1" dirty="0">
                <a:solidFill>
                  <a:srgbClr val="65AA81"/>
                </a:solidFill>
                <a:latin typeface="微软雅黑" panose="020B0503020204020204" charset="-122"/>
                <a:ea typeface="微软雅黑" panose="020B0503020204020204" charset="-122"/>
                <a:sym typeface="+mn-ea"/>
              </a:rPr>
              <a:t>角色</a:t>
            </a:r>
            <a:r>
              <a:rPr sz="2000" b="1" dirty="0">
                <a:solidFill>
                  <a:srgbClr val="65AA81"/>
                </a:solidFill>
                <a:latin typeface="微软雅黑" panose="020B0503020204020204" charset="-122"/>
                <a:ea typeface="微软雅黑" panose="020B0503020204020204" charset="-122"/>
                <a:sym typeface="+mn-ea"/>
              </a:rPr>
              <a:t>设计稿是原画指导的工作。</a:t>
            </a:r>
            <a:endParaRPr sz="2000" b="1" dirty="0">
              <a:solidFill>
                <a:srgbClr val="65AA81"/>
              </a:solidFill>
              <a:latin typeface="微软雅黑" panose="020B0503020204020204" charset="-122"/>
              <a:ea typeface="微软雅黑" panose="020B0503020204020204" charset="-122"/>
              <a:sym typeface="+mn-ea"/>
            </a:endParaRPr>
          </a:p>
        </p:txBody>
      </p:sp>
      <p:pic>
        <p:nvPicPr>
          <p:cNvPr id="28677" name="图片 5" descr="055C76028767C5847FC418D3349FE83E_B800_2400_600_786.jpg"/>
          <p:cNvPicPr>
            <a:picLocks noChangeAspect="1"/>
          </p:cNvPicPr>
          <p:nvPr/>
        </p:nvPicPr>
        <p:blipFill>
          <a:blip r:embed="rId2"/>
          <a:stretch>
            <a:fillRect/>
          </a:stretch>
        </p:blipFill>
        <p:spPr>
          <a:xfrm>
            <a:off x="6711474" y="815657"/>
            <a:ext cx="4176712" cy="547211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31" presetClass="entr" presetSubtype="0" fill="hold" nodeType="afterEffect">
                                  <p:stCondLst>
                                    <p:cond delay="0"/>
                                  </p:stCondLst>
                                  <p:childTnLst>
                                    <p:set>
                                      <p:cBhvr>
                                        <p:cTn id="26" dur="1" fill="hold">
                                          <p:stCondLst>
                                            <p:cond delay="0"/>
                                          </p:stCondLst>
                                        </p:cTn>
                                        <p:tgtEl>
                                          <p:spTgt spid="28677"/>
                                        </p:tgtEl>
                                        <p:attrNameLst>
                                          <p:attrName>style.visibility</p:attrName>
                                        </p:attrNameLst>
                                      </p:cBhvr>
                                      <p:to>
                                        <p:strVal val="visible"/>
                                      </p:to>
                                    </p:set>
                                    <p:anim calcmode="lin" valueType="num">
                                      <p:cBhvr>
                                        <p:cTn id="27" dur="1000" fill="hold"/>
                                        <p:tgtEl>
                                          <p:spTgt spid="28677"/>
                                        </p:tgtEl>
                                        <p:attrNameLst>
                                          <p:attrName>ppt_w</p:attrName>
                                        </p:attrNameLst>
                                      </p:cBhvr>
                                      <p:tavLst>
                                        <p:tav tm="0">
                                          <p:val>
                                            <p:fltVal val="0"/>
                                          </p:val>
                                        </p:tav>
                                        <p:tav tm="100000">
                                          <p:val>
                                            <p:strVal val="#ppt_w"/>
                                          </p:val>
                                        </p:tav>
                                      </p:tavLst>
                                    </p:anim>
                                    <p:anim calcmode="lin" valueType="num">
                                      <p:cBhvr>
                                        <p:cTn id="28" dur="1000" fill="hold"/>
                                        <p:tgtEl>
                                          <p:spTgt spid="28677"/>
                                        </p:tgtEl>
                                        <p:attrNameLst>
                                          <p:attrName>ppt_h</p:attrName>
                                        </p:attrNameLst>
                                      </p:cBhvr>
                                      <p:tavLst>
                                        <p:tav tm="0">
                                          <p:val>
                                            <p:fltVal val="0"/>
                                          </p:val>
                                        </p:tav>
                                        <p:tav tm="100000">
                                          <p:val>
                                            <p:strVal val="#ppt_h"/>
                                          </p:val>
                                        </p:tav>
                                      </p:tavLst>
                                    </p:anim>
                                    <p:anim calcmode="lin" valueType="num">
                                      <p:cBhvr>
                                        <p:cTn id="29" dur="1000" fill="hold"/>
                                        <p:tgtEl>
                                          <p:spTgt spid="28677"/>
                                        </p:tgtEl>
                                        <p:attrNameLst>
                                          <p:attrName>style.rotation</p:attrName>
                                        </p:attrNameLst>
                                      </p:cBhvr>
                                      <p:tavLst>
                                        <p:tav tm="0">
                                          <p:val>
                                            <p:fltVal val="90"/>
                                          </p:val>
                                        </p:tav>
                                        <p:tav tm="100000">
                                          <p:val>
                                            <p:fltVal val="0"/>
                                          </p:val>
                                        </p:tav>
                                      </p:tavLst>
                                    </p:anim>
                                    <p:animEffect transition="in" filter="fade">
                                      <p:cBhvr>
                                        <p:cTn id="30" dur="10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2.3.2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制作中期</a:t>
            </a:r>
            <a:r>
              <a:rPr lang="en-US" altLang="zh-CN" sz="2000" b="1" dirty="0">
                <a:solidFill>
                  <a:srgbClr val="65AA81"/>
                </a:solidFill>
                <a:latin typeface="华文细黑" panose="02010600040101010101" charset="-122"/>
                <a:ea typeface="华文细黑" panose="02010600040101010101" charset="-122"/>
                <a:sym typeface="+mn-ea"/>
              </a:rPr>
              <a:t>-</a:t>
            </a:r>
            <a:r>
              <a:rPr lang="zh-CN" sz="2000" b="1" dirty="0" smtClean="0">
                <a:solidFill>
                  <a:srgbClr val="65AA81"/>
                </a:solidFill>
                <a:latin typeface="华文细黑" panose="02010600040101010101" charset="-122"/>
                <a:ea typeface="华文细黑" panose="02010600040101010101" charset="-122"/>
                <a:sym typeface="+mn-ea"/>
              </a:rPr>
              <a:t>动画师</a:t>
            </a:r>
            <a:endParaRPr lang="zh-CN"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291590" y="1470660"/>
            <a:ext cx="9607550" cy="1014730"/>
          </a:xfrm>
          <a:prstGeom prst="rect">
            <a:avLst/>
          </a:prstGeom>
        </p:spPr>
        <p:txBody>
          <a:bodyPr wrap="square">
            <a:spAutoFit/>
          </a:bodyPr>
          <a:lstStyle/>
          <a:p>
            <a:r>
              <a:rPr sz="2000" b="1" dirty="0" err="1" smtClean="0">
                <a:solidFill>
                  <a:srgbClr val="65AA81"/>
                </a:solidFill>
                <a:latin typeface="微软雅黑" panose="020B0503020204020204" charset="-122"/>
                <a:ea typeface="微软雅黑" panose="020B0503020204020204" charset="-122"/>
                <a:sym typeface="+mn-ea"/>
              </a:rPr>
              <a:t>动画师是动画业里基层贫寒的劳工</a:t>
            </a:r>
            <a:r>
              <a:rPr sz="2000" b="1" dirty="0">
                <a:solidFill>
                  <a:srgbClr val="65AA81"/>
                </a:solidFill>
                <a:latin typeface="微软雅黑" panose="020B0503020204020204" charset="-122"/>
                <a:ea typeface="微软雅黑" panose="020B0503020204020204" charset="-122"/>
                <a:sym typeface="+mn-ea"/>
              </a:rPr>
              <a:t>。</a:t>
            </a:r>
            <a:endParaRPr sz="2000" b="1" dirty="0">
              <a:solidFill>
                <a:srgbClr val="65AA81"/>
              </a:solidFill>
              <a:latin typeface="微软雅黑" panose="020B0503020204020204" charset="-122"/>
              <a:ea typeface="微软雅黑" panose="020B0503020204020204" charset="-122"/>
              <a:sym typeface="+mn-ea"/>
            </a:endParaRPr>
          </a:p>
          <a:p>
            <a:r>
              <a:rPr sz="2000" b="1" dirty="0">
                <a:solidFill>
                  <a:srgbClr val="65AA81"/>
                </a:solidFill>
                <a:latin typeface="微软雅黑" panose="020B0503020204020204" charset="-122"/>
                <a:ea typeface="微软雅黑" panose="020B0503020204020204" charset="-122"/>
                <a:sym typeface="+mn-ea"/>
              </a:rPr>
              <a:t>但想要成为原画、原画指导及动画角色造型设计的有志者必须要从动画师开始做起。</a:t>
            </a:r>
            <a:endParaRPr sz="2000" b="1" dirty="0">
              <a:solidFill>
                <a:srgbClr val="65AA81"/>
              </a:solidFill>
              <a:latin typeface="微软雅黑" panose="020B0503020204020204" charset="-122"/>
              <a:ea typeface="微软雅黑" panose="020B0503020204020204" charset="-122"/>
              <a:sym typeface="+mn-ea"/>
            </a:endParaRPr>
          </a:p>
          <a:p>
            <a:r>
              <a:rPr sz="2000" b="1" dirty="0">
                <a:solidFill>
                  <a:srgbClr val="65AA81"/>
                </a:solidFill>
                <a:latin typeface="微软雅黑" panose="020B0503020204020204" charset="-122"/>
                <a:ea typeface="微软雅黑" panose="020B0503020204020204" charset="-122"/>
                <a:sym typeface="+mn-ea"/>
              </a:rPr>
              <a:t>动画师是清理线条及画分格画面的基层员工。</a:t>
            </a:r>
            <a:endParaRPr sz="2000" b="1" dirty="0">
              <a:solidFill>
                <a:srgbClr val="65AA81"/>
              </a:solidFill>
              <a:latin typeface="微软雅黑" panose="020B0503020204020204" charset="-122"/>
              <a:ea typeface="微软雅黑" panose="020B0503020204020204" charset="-122"/>
              <a:sym typeface="+mn-ea"/>
            </a:endParaRPr>
          </a:p>
        </p:txBody>
      </p:sp>
      <p:pic>
        <p:nvPicPr>
          <p:cNvPr id="30725" name="图片 6" descr="20080530134207506.jpg"/>
          <p:cNvPicPr>
            <a:picLocks noChangeAspect="1"/>
          </p:cNvPicPr>
          <p:nvPr/>
        </p:nvPicPr>
        <p:blipFill>
          <a:blip r:embed="rId2"/>
          <a:stretch>
            <a:fillRect/>
          </a:stretch>
        </p:blipFill>
        <p:spPr>
          <a:xfrm>
            <a:off x="598170" y="3077845"/>
            <a:ext cx="6776720" cy="2795270"/>
          </a:xfrm>
          <a:prstGeom prst="rect">
            <a:avLst/>
          </a:prstGeom>
          <a:noFill/>
          <a:ln w="9525">
            <a:noFill/>
          </a:ln>
        </p:spPr>
      </p:pic>
      <p:pic>
        <p:nvPicPr>
          <p:cNvPr id="32774" name="图片 5" descr="IMG_0904.JPG"/>
          <p:cNvPicPr>
            <a:picLocks noChangeAspect="1"/>
          </p:cNvPicPr>
          <p:nvPr/>
        </p:nvPicPr>
        <p:blipFill>
          <a:blip r:embed="rId3"/>
          <a:stretch>
            <a:fillRect/>
          </a:stretch>
        </p:blipFill>
        <p:spPr>
          <a:xfrm>
            <a:off x="7666038" y="2588895"/>
            <a:ext cx="3744912" cy="35591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30725"/>
                                        </p:tgtEl>
                                        <p:attrNameLst>
                                          <p:attrName>style.visibility</p:attrName>
                                        </p:attrNameLst>
                                      </p:cBhvr>
                                      <p:to>
                                        <p:strVal val="visible"/>
                                      </p:to>
                                    </p:set>
                                    <p:animEffect transition="in" filter="randombar(horizontal)">
                                      <p:cBhvr>
                                        <p:cTn id="27" dur="500"/>
                                        <p:tgtEl>
                                          <p:spTgt spid="30725"/>
                                        </p:tgtEl>
                                      </p:cBhvr>
                                    </p:animEffect>
                                  </p:childTnLst>
                                </p:cTn>
                              </p:par>
                            </p:childTnLst>
                          </p:cTn>
                        </p:par>
                        <p:par>
                          <p:cTn id="28" fill="hold">
                            <p:stCondLst>
                              <p:cond delay="2500"/>
                            </p:stCondLst>
                            <p:childTnLst>
                              <p:par>
                                <p:cTn id="29" presetID="14" presetClass="entr" presetSubtype="10" fill="hold" nodeType="afterEffect">
                                  <p:stCondLst>
                                    <p:cond delay="0"/>
                                  </p:stCondLst>
                                  <p:childTnLst>
                                    <p:set>
                                      <p:cBhvr>
                                        <p:cTn id="30" dur="1" fill="hold">
                                          <p:stCondLst>
                                            <p:cond delay="0"/>
                                          </p:stCondLst>
                                        </p:cTn>
                                        <p:tgtEl>
                                          <p:spTgt spid="32774"/>
                                        </p:tgtEl>
                                        <p:attrNameLst>
                                          <p:attrName>style.visibility</p:attrName>
                                        </p:attrNameLst>
                                      </p:cBhvr>
                                      <p:to>
                                        <p:strVal val="visible"/>
                                      </p:to>
                                    </p:set>
                                    <p:animEffect transition="in" filter="randombar(horizontal)">
                                      <p:cBhvr>
                                        <p:cTn id="31" dur="500"/>
                                        <p:tgtEl>
                                          <p:spTgt spid="32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2.3.3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制作中期</a:t>
            </a:r>
            <a:r>
              <a:rPr lang="en-US" altLang="zh-CN" sz="2000" b="1" dirty="0">
                <a:solidFill>
                  <a:srgbClr val="65AA81"/>
                </a:solidFill>
                <a:latin typeface="华文细黑" panose="02010600040101010101" charset="-122"/>
                <a:ea typeface="华文细黑" panose="02010600040101010101" charset="-122"/>
                <a:sym typeface="+mn-ea"/>
              </a:rPr>
              <a:t>-</a:t>
            </a:r>
            <a:r>
              <a:rPr lang="zh-CN" sz="2000" b="1" dirty="0" smtClean="0">
                <a:solidFill>
                  <a:srgbClr val="65AA81"/>
                </a:solidFill>
                <a:latin typeface="华文细黑" panose="02010600040101010101" charset="-122"/>
                <a:ea typeface="华文细黑" panose="02010600040101010101" charset="-122"/>
                <a:sym typeface="+mn-ea"/>
              </a:rPr>
              <a:t>着色</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上色</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958906" y="1470660"/>
            <a:ext cx="10386004" cy="398780"/>
          </a:xfrm>
          <a:prstGeom prst="rect">
            <a:avLst/>
          </a:prstGeom>
        </p:spPr>
        <p:txBody>
          <a:bodyPr wrap="square">
            <a:spAutoFit/>
          </a:bodyPr>
          <a:lstStyle/>
          <a:p>
            <a:r>
              <a:rPr sz="2000" b="1" dirty="0">
                <a:solidFill>
                  <a:srgbClr val="65AA81"/>
                </a:solidFill>
                <a:latin typeface="微软雅黑" panose="020B0503020204020204" charset="-122"/>
                <a:ea typeface="微软雅黑" panose="020B0503020204020204" charset="-122"/>
                <a:sym typeface="+mn-ea"/>
              </a:rPr>
              <a:t>上色人员工作内容简单的说只要按色彩设计师指定的色彩在原画师指定的部位一直涂下去。</a:t>
            </a:r>
            <a:endParaRPr sz="2000" b="1" dirty="0">
              <a:solidFill>
                <a:srgbClr val="65AA81"/>
              </a:solidFill>
              <a:latin typeface="微软雅黑" panose="020B0503020204020204" charset="-122"/>
              <a:ea typeface="微软雅黑" panose="020B0503020204020204" charset="-122"/>
              <a:sym typeface="+mn-ea"/>
            </a:endParaRPr>
          </a:p>
        </p:txBody>
      </p:sp>
      <p:pic>
        <p:nvPicPr>
          <p:cNvPr id="37894" name="图片 7" descr="935CEE7A9BAA70313F07620F10471482_B800_2400_690_487.jpeg"/>
          <p:cNvPicPr>
            <a:picLocks noChangeAspect="1"/>
          </p:cNvPicPr>
          <p:nvPr/>
        </p:nvPicPr>
        <p:blipFill>
          <a:blip r:embed="rId2"/>
          <a:stretch>
            <a:fillRect/>
          </a:stretch>
        </p:blipFill>
        <p:spPr>
          <a:xfrm>
            <a:off x="845820" y="2338388"/>
            <a:ext cx="5183188" cy="3659187"/>
          </a:xfrm>
          <a:prstGeom prst="rect">
            <a:avLst/>
          </a:prstGeom>
          <a:noFill/>
          <a:ln w="9525">
            <a:noFill/>
          </a:ln>
        </p:spPr>
      </p:pic>
      <p:pic>
        <p:nvPicPr>
          <p:cNvPr id="38917" name="Picture 5" descr="C:\Documents and Settings\zx\桌面\未命名.bmp"/>
          <p:cNvPicPr>
            <a:picLocks noChangeAspect="1"/>
          </p:cNvPicPr>
          <p:nvPr/>
        </p:nvPicPr>
        <p:blipFill>
          <a:blip r:embed="rId3"/>
          <a:stretch>
            <a:fillRect/>
          </a:stretch>
        </p:blipFill>
        <p:spPr>
          <a:xfrm>
            <a:off x="6254750" y="2320290"/>
            <a:ext cx="5218430" cy="36836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37894"/>
                                        </p:tgtEl>
                                        <p:attrNameLst>
                                          <p:attrName>style.visibility</p:attrName>
                                        </p:attrNameLst>
                                      </p:cBhvr>
                                      <p:to>
                                        <p:strVal val="visible"/>
                                      </p:to>
                                    </p:set>
                                    <p:animEffect transition="in" filter="barn(inVertical)">
                                      <p:cBhvr>
                                        <p:cTn id="27" dur="500"/>
                                        <p:tgtEl>
                                          <p:spTgt spid="37894"/>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38917"/>
                                        </p:tgtEl>
                                        <p:attrNameLst>
                                          <p:attrName>style.visibility</p:attrName>
                                        </p:attrNameLst>
                                      </p:cBhvr>
                                      <p:to>
                                        <p:strVal val="visible"/>
                                      </p:to>
                                    </p:set>
                                    <p:animEffect transition="in" filter="barn(inVertical)">
                                      <p:cBhvr>
                                        <p:cTn id="31"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2.3.3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制作中期</a:t>
            </a:r>
            <a:r>
              <a:rPr lang="en-US" altLang="zh-CN" sz="2000" b="1" dirty="0">
                <a:solidFill>
                  <a:srgbClr val="65AA81"/>
                </a:solidFill>
                <a:latin typeface="华文细黑" panose="02010600040101010101" charset="-122"/>
                <a:ea typeface="华文细黑" panose="02010600040101010101" charset="-122"/>
                <a:sym typeface="+mn-ea"/>
              </a:rPr>
              <a:t>-</a:t>
            </a:r>
            <a:r>
              <a:rPr lang="zh-CN" sz="2000" b="1" dirty="0" smtClean="0">
                <a:solidFill>
                  <a:srgbClr val="65AA81"/>
                </a:solidFill>
                <a:latin typeface="华文细黑" panose="02010600040101010101" charset="-122"/>
                <a:ea typeface="华文细黑" panose="02010600040101010101" charset="-122"/>
                <a:sym typeface="+mn-ea"/>
              </a:rPr>
              <a:t>着色</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上色</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092200" y="1470660"/>
            <a:ext cx="10252710" cy="706755"/>
          </a:xfrm>
          <a:prstGeom prst="rect">
            <a:avLst/>
          </a:prstGeom>
        </p:spPr>
        <p:txBody>
          <a:bodyPr wrap="square">
            <a:spAutoFit/>
          </a:bodyPr>
          <a:lstStyle/>
          <a:p>
            <a:r>
              <a:rPr sz="2000" b="1" dirty="0">
                <a:solidFill>
                  <a:srgbClr val="65AA81"/>
                </a:solidFill>
                <a:latin typeface="微软雅黑" panose="020B0503020204020204" charset="-122"/>
                <a:ea typeface="微软雅黑" panose="020B0503020204020204" charset="-122"/>
                <a:sym typeface="+mn-ea"/>
              </a:rPr>
              <a:t>制作过程数字化后的上色人员的工作内容是用扫描机将原画和动画线稿存进计算机</a:t>
            </a:r>
            <a:r>
              <a:rPr lang="zh-CN"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清理线条</a:t>
            </a:r>
            <a:r>
              <a:rPr lang="zh-CN" sz="2000" b="1" dirty="0">
                <a:solidFill>
                  <a:srgbClr val="65AA81"/>
                </a:solidFill>
                <a:latin typeface="微软雅黑" panose="020B0503020204020204" charset="-122"/>
                <a:ea typeface="微软雅黑" panose="020B0503020204020204" charset="-122"/>
                <a:sym typeface="+mn-ea"/>
              </a:rPr>
              <a:t>，</a:t>
            </a:r>
            <a:r>
              <a:rPr sz="2000" b="1" dirty="0">
                <a:solidFill>
                  <a:srgbClr val="65AA81"/>
                </a:solidFill>
                <a:latin typeface="微软雅黑" panose="020B0503020204020204" charset="-122"/>
                <a:ea typeface="微软雅黑" panose="020B0503020204020204" charset="-122"/>
                <a:sym typeface="+mn-ea"/>
              </a:rPr>
              <a:t>按色彩指定的色彩上色 </a:t>
            </a:r>
            <a:r>
              <a:rPr lang="zh-CN" sz="2000" b="1" dirty="0">
                <a:solidFill>
                  <a:srgbClr val="65AA81"/>
                </a:solidFill>
                <a:latin typeface="微软雅黑" panose="020B0503020204020204" charset="-122"/>
                <a:ea typeface="微软雅黑" panose="020B0503020204020204" charset="-122"/>
                <a:sym typeface="+mn-ea"/>
              </a:rPr>
              <a:t>。</a:t>
            </a:r>
            <a:endParaRPr lang="zh-CN" sz="2000" b="1" dirty="0">
              <a:solidFill>
                <a:srgbClr val="65AA81"/>
              </a:solidFill>
              <a:latin typeface="微软雅黑" panose="020B0503020204020204" charset="-122"/>
              <a:ea typeface="微软雅黑" panose="020B0503020204020204" charset="-122"/>
              <a:sym typeface="+mn-ea"/>
            </a:endParaRPr>
          </a:p>
        </p:txBody>
      </p:sp>
      <p:pic>
        <p:nvPicPr>
          <p:cNvPr id="40965" name="Picture 5" descr="C:\Documents and Settings\zx\桌面\未命名.bmp"/>
          <p:cNvPicPr>
            <a:picLocks noChangeAspect="1"/>
          </p:cNvPicPr>
          <p:nvPr/>
        </p:nvPicPr>
        <p:blipFill>
          <a:blip r:embed="rId2"/>
          <a:stretch>
            <a:fillRect/>
          </a:stretch>
        </p:blipFill>
        <p:spPr>
          <a:xfrm>
            <a:off x="624205" y="2490470"/>
            <a:ext cx="4457700" cy="3381375"/>
          </a:xfrm>
          <a:prstGeom prst="rect">
            <a:avLst/>
          </a:prstGeom>
          <a:noFill/>
          <a:ln w="9525">
            <a:noFill/>
          </a:ln>
        </p:spPr>
      </p:pic>
      <p:pic>
        <p:nvPicPr>
          <p:cNvPr id="41989" name="图片 6" descr="111103125839c37d751bccabaf.jpg"/>
          <p:cNvPicPr>
            <a:picLocks noChangeAspect="1"/>
          </p:cNvPicPr>
          <p:nvPr/>
        </p:nvPicPr>
        <p:blipFill>
          <a:blip r:embed="rId3"/>
          <a:stretch>
            <a:fillRect/>
          </a:stretch>
        </p:blipFill>
        <p:spPr>
          <a:xfrm>
            <a:off x="5238750" y="2490470"/>
            <a:ext cx="6166485" cy="33705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40965"/>
                                        </p:tgtEl>
                                        <p:attrNameLst>
                                          <p:attrName>style.visibility</p:attrName>
                                        </p:attrNameLst>
                                      </p:cBhvr>
                                      <p:to>
                                        <p:strVal val="visible"/>
                                      </p:to>
                                    </p:set>
                                    <p:anim calcmode="lin" valueType="num">
                                      <p:cBhvr additive="base">
                                        <p:cTn id="27" dur="500" fill="hold"/>
                                        <p:tgtEl>
                                          <p:spTgt spid="40965"/>
                                        </p:tgtEl>
                                        <p:attrNameLst>
                                          <p:attrName>ppt_x</p:attrName>
                                        </p:attrNameLst>
                                      </p:cBhvr>
                                      <p:tavLst>
                                        <p:tav tm="0">
                                          <p:val>
                                            <p:strVal val="#ppt_x"/>
                                          </p:val>
                                        </p:tav>
                                        <p:tav tm="100000">
                                          <p:val>
                                            <p:strVal val="#ppt_x"/>
                                          </p:val>
                                        </p:tav>
                                      </p:tavLst>
                                    </p:anim>
                                    <p:anim calcmode="lin" valueType="num">
                                      <p:cBhvr additive="base">
                                        <p:cTn id="28" dur="500" fill="hold"/>
                                        <p:tgtEl>
                                          <p:spTgt spid="4096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41989"/>
                                        </p:tgtEl>
                                        <p:attrNameLst>
                                          <p:attrName>style.visibility</p:attrName>
                                        </p:attrNameLst>
                                      </p:cBhvr>
                                      <p:to>
                                        <p:strVal val="visible"/>
                                      </p:to>
                                    </p:set>
                                    <p:anim calcmode="lin" valueType="num">
                                      <p:cBhvr additive="base">
                                        <p:cTn id="32" dur="500" fill="hold"/>
                                        <p:tgtEl>
                                          <p:spTgt spid="41989"/>
                                        </p:tgtEl>
                                        <p:attrNameLst>
                                          <p:attrName>ppt_x</p:attrName>
                                        </p:attrNameLst>
                                      </p:cBhvr>
                                      <p:tavLst>
                                        <p:tav tm="0">
                                          <p:val>
                                            <p:strVal val="#ppt_x"/>
                                          </p:val>
                                        </p:tav>
                                        <p:tav tm="100000">
                                          <p:val>
                                            <p:strVal val="#ppt_x"/>
                                          </p:val>
                                        </p:tav>
                                      </p:tavLst>
                                    </p:anim>
                                    <p:anim calcmode="lin" valueType="num">
                                      <p:cBhvr additive="base">
                                        <p:cTn id="33" dur="500" fill="hold"/>
                                        <p:tgtEl>
                                          <p:spTgt spid="419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2.3.4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制作中期</a:t>
            </a:r>
            <a:r>
              <a:rPr lang="en-US" altLang="zh-CN" sz="2000" b="1" dirty="0">
                <a:solidFill>
                  <a:srgbClr val="65AA81"/>
                </a:solidFill>
                <a:latin typeface="华文细黑" panose="02010600040101010101" charset="-122"/>
                <a:ea typeface="华文细黑" panose="02010600040101010101" charset="-122"/>
                <a:sym typeface="+mn-ea"/>
              </a:rPr>
              <a:t>-</a:t>
            </a:r>
            <a:r>
              <a:rPr lang="zh-CN" sz="2000" b="1" dirty="0" smtClean="0">
                <a:solidFill>
                  <a:srgbClr val="65AA81"/>
                </a:solidFill>
                <a:latin typeface="华文细黑" panose="02010600040101010101" charset="-122"/>
                <a:ea typeface="华文细黑" panose="02010600040101010101" charset="-122"/>
                <a:sym typeface="+mn-ea"/>
              </a:rPr>
              <a:t>特效</a:t>
            </a:r>
            <a:endParaRPr lang="zh-CN"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316990" y="1037590"/>
            <a:ext cx="10252710" cy="1322070"/>
          </a:xfrm>
          <a:prstGeom prst="rect">
            <a:avLst/>
          </a:prstGeom>
        </p:spPr>
        <p:txBody>
          <a:bodyPr wrap="square">
            <a:spAutoFit/>
          </a:bodyPr>
          <a:lstStyle/>
          <a:p>
            <a:r>
              <a:rPr sz="2000" b="1" dirty="0">
                <a:solidFill>
                  <a:srgbClr val="65AA81"/>
                </a:solidFill>
                <a:latin typeface="微软雅黑" panose="020B0503020204020204" charset="-122"/>
                <a:ea typeface="微软雅黑" panose="020B0503020204020204" charset="-122"/>
                <a:sym typeface="+mn-ea"/>
              </a:rPr>
              <a:t>特效有以下三种处理方法:</a:t>
            </a:r>
            <a:endParaRPr sz="2000" b="1" dirty="0">
              <a:solidFill>
                <a:srgbClr val="65AA81"/>
              </a:solidFill>
              <a:latin typeface="微软雅黑" panose="020B0503020204020204" charset="-122"/>
              <a:ea typeface="微软雅黑" panose="020B0503020204020204" charset="-122"/>
              <a:sym typeface="+mn-ea"/>
            </a:endParaRPr>
          </a:p>
          <a:p>
            <a:r>
              <a:rPr lang="en-US" sz="2000" dirty="0">
                <a:solidFill>
                  <a:srgbClr val="65AA81"/>
                </a:solidFill>
                <a:latin typeface="微软雅黑" panose="020B0503020204020204" charset="-122"/>
                <a:ea typeface="微软雅黑" panose="020B0503020204020204" charset="-122"/>
                <a:sym typeface="+mn-ea"/>
              </a:rPr>
              <a:t>1</a:t>
            </a:r>
            <a:r>
              <a:rPr lang="zh-CN" altLang="en-US"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背景特效</a:t>
            </a:r>
            <a:endParaRPr sz="2000" dirty="0">
              <a:solidFill>
                <a:srgbClr val="65AA81"/>
              </a:solidFill>
              <a:latin typeface="微软雅黑" panose="020B0503020204020204" charset="-122"/>
              <a:ea typeface="微软雅黑" panose="020B0503020204020204" charset="-122"/>
              <a:sym typeface="+mn-ea"/>
            </a:endParaRPr>
          </a:p>
          <a:p>
            <a:r>
              <a:rPr lang="en-US" sz="2000" dirty="0">
                <a:solidFill>
                  <a:srgbClr val="65AA81"/>
                </a:solidFill>
                <a:latin typeface="微软雅黑" panose="020B0503020204020204" charset="-122"/>
                <a:ea typeface="微软雅黑" panose="020B0503020204020204" charset="-122"/>
                <a:sym typeface="+mn-ea"/>
              </a:rPr>
              <a:t>2</a:t>
            </a:r>
            <a:r>
              <a:rPr lang="zh-CN" altLang="en-US"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使用计算机软件在上完基本色后的镜头里加上特殊效果</a:t>
            </a:r>
            <a:endParaRPr sz="2000" dirty="0">
              <a:solidFill>
                <a:srgbClr val="65AA81"/>
              </a:solidFill>
              <a:latin typeface="微软雅黑" panose="020B0503020204020204" charset="-122"/>
              <a:ea typeface="微软雅黑" panose="020B0503020204020204" charset="-122"/>
              <a:sym typeface="+mn-ea"/>
            </a:endParaRPr>
          </a:p>
          <a:p>
            <a:r>
              <a:rPr lang="en-US" sz="2000" dirty="0">
                <a:solidFill>
                  <a:srgbClr val="65AA81"/>
                </a:solidFill>
                <a:latin typeface="微软雅黑" panose="020B0503020204020204" charset="-122"/>
                <a:ea typeface="微软雅黑" panose="020B0503020204020204" charset="-122"/>
                <a:sym typeface="+mn-ea"/>
              </a:rPr>
              <a:t>3</a:t>
            </a:r>
            <a:r>
              <a:rPr lang="zh-CN" altLang="en-US"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在摄影部分的摄影效果</a:t>
            </a:r>
            <a:endParaRPr sz="2000" dirty="0">
              <a:solidFill>
                <a:srgbClr val="65AA81"/>
              </a:solidFill>
              <a:latin typeface="微软雅黑" panose="020B0503020204020204" charset="-122"/>
              <a:ea typeface="微软雅黑" panose="020B0503020204020204" charset="-122"/>
              <a:sym typeface="+mn-ea"/>
            </a:endParaRPr>
          </a:p>
        </p:txBody>
      </p:sp>
      <p:pic>
        <p:nvPicPr>
          <p:cNvPr id="44038" name="图片 6" descr="QQ图片20150425211325.png"/>
          <p:cNvPicPr>
            <a:picLocks noChangeAspect="1"/>
          </p:cNvPicPr>
          <p:nvPr/>
        </p:nvPicPr>
        <p:blipFill>
          <a:blip r:embed="rId2"/>
          <a:stretch>
            <a:fillRect/>
          </a:stretch>
        </p:blipFill>
        <p:spPr>
          <a:xfrm>
            <a:off x="862013" y="2725103"/>
            <a:ext cx="5472112" cy="3482975"/>
          </a:xfrm>
          <a:prstGeom prst="rect">
            <a:avLst/>
          </a:prstGeom>
          <a:noFill/>
          <a:ln w="9525">
            <a:noFill/>
          </a:ln>
        </p:spPr>
      </p:pic>
      <p:pic>
        <p:nvPicPr>
          <p:cNvPr id="45061" name="Picture 5" descr="C:\Documents and Settings\zx\桌面\未命名.bmp"/>
          <p:cNvPicPr>
            <a:picLocks noChangeAspect="1"/>
          </p:cNvPicPr>
          <p:nvPr/>
        </p:nvPicPr>
        <p:blipFill>
          <a:blip r:embed="rId3"/>
          <a:stretch>
            <a:fillRect/>
          </a:stretch>
        </p:blipFill>
        <p:spPr>
          <a:xfrm>
            <a:off x="6884035" y="2143760"/>
            <a:ext cx="4239895" cy="2146935"/>
          </a:xfrm>
          <a:prstGeom prst="rect">
            <a:avLst/>
          </a:prstGeom>
          <a:noFill/>
          <a:ln w="9525">
            <a:noFill/>
          </a:ln>
        </p:spPr>
      </p:pic>
      <p:pic>
        <p:nvPicPr>
          <p:cNvPr id="46084" name="Picture 5" descr="C:\Documents and Settings\zx\桌面\未命名.bmp"/>
          <p:cNvPicPr>
            <a:picLocks noChangeAspect="1"/>
          </p:cNvPicPr>
          <p:nvPr/>
        </p:nvPicPr>
        <p:blipFill>
          <a:blip r:embed="rId4"/>
          <a:stretch>
            <a:fillRect/>
          </a:stretch>
        </p:blipFill>
        <p:spPr>
          <a:xfrm>
            <a:off x="6915785" y="4386580"/>
            <a:ext cx="2200275" cy="1028065"/>
          </a:xfrm>
          <a:prstGeom prst="rect">
            <a:avLst/>
          </a:prstGeom>
          <a:noFill/>
          <a:ln w="9525">
            <a:noFill/>
          </a:ln>
        </p:spPr>
      </p:pic>
      <p:pic>
        <p:nvPicPr>
          <p:cNvPr id="46085" name="Picture 6" descr="C:\Documents and Settings\zx\桌面\未命名.bmp"/>
          <p:cNvPicPr>
            <a:picLocks noChangeAspect="1"/>
          </p:cNvPicPr>
          <p:nvPr/>
        </p:nvPicPr>
        <p:blipFill>
          <a:blip r:embed="rId5"/>
          <a:stretch>
            <a:fillRect/>
          </a:stretch>
        </p:blipFill>
        <p:spPr>
          <a:xfrm>
            <a:off x="9109710" y="4386580"/>
            <a:ext cx="2069465" cy="1028065"/>
          </a:xfrm>
          <a:prstGeom prst="rect">
            <a:avLst/>
          </a:prstGeom>
          <a:noFill/>
          <a:ln w="9525">
            <a:noFill/>
          </a:ln>
        </p:spPr>
      </p:pic>
      <p:pic>
        <p:nvPicPr>
          <p:cNvPr id="46086" name="Picture 7" descr="C:\Documents and Settings\zx\桌面\未命名.bmp"/>
          <p:cNvPicPr>
            <a:picLocks noChangeAspect="1"/>
          </p:cNvPicPr>
          <p:nvPr/>
        </p:nvPicPr>
        <p:blipFill>
          <a:blip r:embed="rId6"/>
          <a:stretch>
            <a:fillRect/>
          </a:stretch>
        </p:blipFill>
        <p:spPr>
          <a:xfrm>
            <a:off x="6915785" y="5414645"/>
            <a:ext cx="2165350" cy="985520"/>
          </a:xfrm>
          <a:prstGeom prst="rect">
            <a:avLst/>
          </a:prstGeom>
          <a:noFill/>
          <a:ln w="9525">
            <a:noFill/>
          </a:ln>
        </p:spPr>
      </p:pic>
      <p:pic>
        <p:nvPicPr>
          <p:cNvPr id="46087" name="Picture 8" descr="C:\Documents and Settings\zx\桌面\未命名.bmp"/>
          <p:cNvPicPr>
            <a:picLocks noChangeAspect="1"/>
          </p:cNvPicPr>
          <p:nvPr/>
        </p:nvPicPr>
        <p:blipFill>
          <a:blip r:embed="rId7"/>
          <a:stretch>
            <a:fillRect/>
          </a:stretch>
        </p:blipFill>
        <p:spPr>
          <a:xfrm>
            <a:off x="9090660" y="5414645"/>
            <a:ext cx="2033270" cy="9855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0"/>
                                          </p:stCondLst>
                                        </p:cTn>
                                        <p:tgtEl>
                                          <p:spTgt spid="44038"/>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0"/>
                                          </p:stCondLst>
                                        </p:cTn>
                                        <p:tgtEl>
                                          <p:spTgt spid="45061"/>
                                        </p:tgtEl>
                                        <p:attrNameLst>
                                          <p:attrName>style.visibility</p:attrName>
                                        </p:attrNameLst>
                                      </p:cBhvr>
                                      <p:to>
                                        <p:strVal val="visible"/>
                                      </p:to>
                                    </p:set>
                                  </p:childTnLst>
                                </p:cTn>
                              </p:par>
                            </p:childTnLst>
                          </p:cTn>
                        </p:par>
                        <p:par>
                          <p:cTn id="30" fill="hold">
                            <p:stCondLst>
                              <p:cond delay="2000"/>
                            </p:stCondLst>
                            <p:childTnLst>
                              <p:par>
                                <p:cTn id="31" presetID="16" presetClass="entr" presetSubtype="21" fill="hold" nodeType="afterEffect">
                                  <p:stCondLst>
                                    <p:cond delay="0"/>
                                  </p:stCondLst>
                                  <p:childTnLst>
                                    <p:set>
                                      <p:cBhvr>
                                        <p:cTn id="32" dur="1" fill="hold">
                                          <p:stCondLst>
                                            <p:cond delay="0"/>
                                          </p:stCondLst>
                                        </p:cTn>
                                        <p:tgtEl>
                                          <p:spTgt spid="46084"/>
                                        </p:tgtEl>
                                        <p:attrNameLst>
                                          <p:attrName>style.visibility</p:attrName>
                                        </p:attrNameLst>
                                      </p:cBhvr>
                                      <p:to>
                                        <p:strVal val="visible"/>
                                      </p:to>
                                    </p:set>
                                    <p:animEffect transition="in" filter="barn(inVertical)">
                                      <p:cBhvr>
                                        <p:cTn id="33" dur="500"/>
                                        <p:tgtEl>
                                          <p:spTgt spid="46084"/>
                                        </p:tgtEl>
                                      </p:cBhvr>
                                    </p:animEffect>
                                  </p:childTnLst>
                                </p:cTn>
                              </p:par>
                            </p:childTnLst>
                          </p:cTn>
                        </p:par>
                        <p:par>
                          <p:cTn id="34" fill="hold">
                            <p:stCondLst>
                              <p:cond delay="2500"/>
                            </p:stCondLst>
                            <p:childTnLst>
                              <p:par>
                                <p:cTn id="35" presetID="16" presetClass="entr" presetSubtype="21" fill="hold" nodeType="afterEffect">
                                  <p:stCondLst>
                                    <p:cond delay="0"/>
                                  </p:stCondLst>
                                  <p:childTnLst>
                                    <p:set>
                                      <p:cBhvr>
                                        <p:cTn id="36" dur="1" fill="hold">
                                          <p:stCondLst>
                                            <p:cond delay="0"/>
                                          </p:stCondLst>
                                        </p:cTn>
                                        <p:tgtEl>
                                          <p:spTgt spid="46085"/>
                                        </p:tgtEl>
                                        <p:attrNameLst>
                                          <p:attrName>style.visibility</p:attrName>
                                        </p:attrNameLst>
                                      </p:cBhvr>
                                      <p:to>
                                        <p:strVal val="visible"/>
                                      </p:to>
                                    </p:set>
                                    <p:animEffect transition="in" filter="barn(inVertical)">
                                      <p:cBhvr>
                                        <p:cTn id="37" dur="500"/>
                                        <p:tgtEl>
                                          <p:spTgt spid="46085"/>
                                        </p:tgtEl>
                                      </p:cBhvr>
                                    </p:animEffect>
                                  </p:childTnLst>
                                </p:cTn>
                              </p:par>
                            </p:childTnLst>
                          </p:cTn>
                        </p:par>
                        <p:par>
                          <p:cTn id="38" fill="hold">
                            <p:stCondLst>
                              <p:cond delay="3000"/>
                            </p:stCondLst>
                            <p:childTnLst>
                              <p:par>
                                <p:cTn id="39" presetID="16" presetClass="entr" presetSubtype="21" fill="hold" nodeType="afterEffect">
                                  <p:stCondLst>
                                    <p:cond delay="0"/>
                                  </p:stCondLst>
                                  <p:childTnLst>
                                    <p:set>
                                      <p:cBhvr>
                                        <p:cTn id="40" dur="1" fill="hold">
                                          <p:stCondLst>
                                            <p:cond delay="0"/>
                                          </p:stCondLst>
                                        </p:cTn>
                                        <p:tgtEl>
                                          <p:spTgt spid="46086"/>
                                        </p:tgtEl>
                                        <p:attrNameLst>
                                          <p:attrName>style.visibility</p:attrName>
                                        </p:attrNameLst>
                                      </p:cBhvr>
                                      <p:to>
                                        <p:strVal val="visible"/>
                                      </p:to>
                                    </p:set>
                                    <p:animEffect transition="in" filter="barn(inVertical)">
                                      <p:cBhvr>
                                        <p:cTn id="41" dur="500"/>
                                        <p:tgtEl>
                                          <p:spTgt spid="46086"/>
                                        </p:tgtEl>
                                      </p:cBhvr>
                                    </p:animEffect>
                                  </p:childTnLst>
                                </p:cTn>
                              </p:par>
                            </p:childTnLst>
                          </p:cTn>
                        </p:par>
                        <p:par>
                          <p:cTn id="42" fill="hold">
                            <p:stCondLst>
                              <p:cond delay="3500"/>
                            </p:stCondLst>
                            <p:childTnLst>
                              <p:par>
                                <p:cTn id="43" presetID="16" presetClass="entr" presetSubtype="21" fill="hold" nodeType="afterEffect">
                                  <p:stCondLst>
                                    <p:cond delay="0"/>
                                  </p:stCondLst>
                                  <p:childTnLst>
                                    <p:set>
                                      <p:cBhvr>
                                        <p:cTn id="44" dur="1" fill="hold">
                                          <p:stCondLst>
                                            <p:cond delay="0"/>
                                          </p:stCondLst>
                                        </p:cTn>
                                        <p:tgtEl>
                                          <p:spTgt spid="46087"/>
                                        </p:tgtEl>
                                        <p:attrNameLst>
                                          <p:attrName>style.visibility</p:attrName>
                                        </p:attrNameLst>
                                      </p:cBhvr>
                                      <p:to>
                                        <p:strVal val="visible"/>
                                      </p:to>
                                    </p:set>
                                    <p:animEffect transition="in" filter="barn(inVertical)">
                                      <p:cBhvr>
                                        <p:cTn id="45" dur="5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2.3.4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制作中期</a:t>
            </a:r>
            <a:r>
              <a:rPr lang="en-US" altLang="zh-CN" sz="2000" b="1" dirty="0">
                <a:solidFill>
                  <a:srgbClr val="65AA81"/>
                </a:solidFill>
                <a:latin typeface="华文细黑" panose="02010600040101010101" charset="-122"/>
                <a:ea typeface="华文细黑" panose="02010600040101010101" charset="-122"/>
                <a:sym typeface="+mn-ea"/>
              </a:rPr>
              <a:t>-</a:t>
            </a:r>
            <a:r>
              <a:rPr lang="zh-CN" sz="2000" b="1" dirty="0" smtClean="0">
                <a:solidFill>
                  <a:srgbClr val="65AA81"/>
                </a:solidFill>
                <a:latin typeface="华文细黑" panose="02010600040101010101" charset="-122"/>
                <a:ea typeface="华文细黑" panose="02010600040101010101" charset="-122"/>
                <a:sym typeface="+mn-ea"/>
              </a:rPr>
              <a:t>特效</a:t>
            </a:r>
            <a:endParaRPr lang="zh-CN"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146175" y="1404620"/>
            <a:ext cx="10252710" cy="706755"/>
          </a:xfrm>
          <a:prstGeom prst="rect">
            <a:avLst/>
          </a:prstGeom>
        </p:spPr>
        <p:txBody>
          <a:bodyPr wrap="square">
            <a:spAutoFit/>
          </a:bodyPr>
          <a:lstStyle/>
          <a:p>
            <a:r>
              <a:rPr sz="2000" dirty="0" err="1" smtClean="0">
                <a:solidFill>
                  <a:srgbClr val="65AA81"/>
                </a:solidFill>
                <a:latin typeface="微软雅黑" panose="020B0503020204020204" charset="-122"/>
                <a:ea typeface="微软雅黑" panose="020B0503020204020204" charset="-122"/>
                <a:sym typeface="+mn-ea"/>
              </a:rPr>
              <a:t>第二种特效在动画界还没有用计算机</a:t>
            </a:r>
            <a:r>
              <a:rPr lang="zh-CN" altLang="en-US" sz="2000" dirty="0" smtClean="0">
                <a:solidFill>
                  <a:srgbClr val="65AA81"/>
                </a:solidFill>
                <a:latin typeface="微软雅黑" panose="020B0503020204020204" charset="-122"/>
                <a:ea typeface="微软雅黑" panose="020B0503020204020204" charset="-122"/>
                <a:sym typeface="+mn-ea"/>
              </a:rPr>
              <a:t>制作</a:t>
            </a:r>
            <a:r>
              <a:rPr sz="2000" dirty="0" err="1" smtClean="0">
                <a:solidFill>
                  <a:srgbClr val="65AA81"/>
                </a:solidFill>
                <a:latin typeface="微软雅黑" panose="020B0503020204020204" charset="-122"/>
                <a:ea typeface="微软雅黑" panose="020B0503020204020204" charset="-122"/>
                <a:sym typeface="+mn-ea"/>
              </a:rPr>
              <a:t>前都使用喷画来显现模糊或朦胧的效果</a:t>
            </a:r>
            <a:r>
              <a:rPr sz="2000" dirty="0">
                <a:solidFill>
                  <a:srgbClr val="65AA81"/>
                </a:solidFill>
                <a:latin typeface="微软雅黑" panose="020B0503020204020204" charset="-122"/>
                <a:ea typeface="微软雅黑" panose="020B0503020204020204" charset="-122"/>
                <a:sym typeface="+mn-ea"/>
              </a:rPr>
              <a:t>。</a:t>
            </a:r>
            <a:endParaRPr sz="2000"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现在的特效都用计算机软件完成。</a:t>
            </a:r>
            <a:endParaRPr sz="2000" dirty="0">
              <a:solidFill>
                <a:srgbClr val="65AA81"/>
              </a:solidFill>
              <a:latin typeface="微软雅黑" panose="020B0503020204020204" charset="-122"/>
              <a:ea typeface="微软雅黑" panose="020B0503020204020204" charset="-122"/>
              <a:sym typeface="+mn-ea"/>
            </a:endParaRPr>
          </a:p>
        </p:txBody>
      </p:sp>
      <p:pic>
        <p:nvPicPr>
          <p:cNvPr id="47109" name="图片 5" descr="286_142030_4ad27_lit.png"/>
          <p:cNvPicPr>
            <a:picLocks noChangeAspect="1"/>
          </p:cNvPicPr>
          <p:nvPr/>
        </p:nvPicPr>
        <p:blipFill>
          <a:blip r:embed="rId2"/>
          <a:stretch>
            <a:fillRect/>
          </a:stretch>
        </p:blipFill>
        <p:spPr>
          <a:xfrm>
            <a:off x="5038090" y="2664460"/>
            <a:ext cx="6256020" cy="3276600"/>
          </a:xfrm>
          <a:prstGeom prst="rect">
            <a:avLst/>
          </a:prstGeom>
          <a:noFill/>
          <a:ln w="9525">
            <a:noFill/>
          </a:ln>
        </p:spPr>
      </p:pic>
      <p:pic>
        <p:nvPicPr>
          <p:cNvPr id="47110" name="图片 6" descr="1409056342036_image_76534.png"/>
          <p:cNvPicPr>
            <a:picLocks noChangeAspect="1"/>
          </p:cNvPicPr>
          <p:nvPr/>
        </p:nvPicPr>
        <p:blipFill>
          <a:blip r:embed="rId3"/>
          <a:stretch>
            <a:fillRect/>
          </a:stretch>
        </p:blipFill>
        <p:spPr>
          <a:xfrm>
            <a:off x="894080" y="2664460"/>
            <a:ext cx="3871595" cy="32766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47110"/>
                                        </p:tgtEl>
                                        <p:attrNameLst>
                                          <p:attrName>style.visibility</p:attrName>
                                        </p:attrNameLst>
                                      </p:cBhvr>
                                      <p:to>
                                        <p:strVal val="visible"/>
                                      </p:to>
                                    </p:set>
                                    <p:animEffect transition="in" filter="wipe(left)">
                                      <p:cBhvr>
                                        <p:cTn id="27" dur="500"/>
                                        <p:tgtEl>
                                          <p:spTgt spid="47110"/>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47109"/>
                                        </p:tgtEl>
                                        <p:attrNameLst>
                                          <p:attrName>style.visibility</p:attrName>
                                        </p:attrNameLst>
                                      </p:cBhvr>
                                      <p:to>
                                        <p:strVal val="visible"/>
                                      </p:to>
                                    </p:set>
                                    <p:animEffect transition="in" filter="wipe(left)">
                                      <p:cBhvr>
                                        <p:cTn id="31" dur="500"/>
                                        <p:tgtEl>
                                          <p:spTgt spid="47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44415" y="1076960"/>
            <a:ext cx="2469515" cy="2324735"/>
            <a:chOff x="7949" y="1421"/>
            <a:chExt cx="3256" cy="3065"/>
          </a:xfrm>
        </p:grpSpPr>
        <p:sp>
          <p:nvSpPr>
            <p:cNvPr id="5" name="椭圆 4"/>
            <p:cNvSpPr/>
            <p:nvPr/>
          </p:nvSpPr>
          <p:spPr>
            <a:xfrm>
              <a:off x="8210" y="1421"/>
              <a:ext cx="2777" cy="2777"/>
            </a:xfrm>
            <a:prstGeom prst="ellipse">
              <a:avLst/>
            </a:prstGeom>
            <a:solidFill>
              <a:srgbClr val="65AA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7949" y="2934"/>
              <a:ext cx="3256" cy="1552"/>
            </a:xfrm>
            <a:prstGeom prst="rect">
              <a:avLst/>
            </a:prstGeom>
          </p:spPr>
        </p:pic>
      </p:grpSp>
      <p:sp>
        <p:nvSpPr>
          <p:cNvPr id="8" name="文本框 7"/>
          <p:cNvSpPr txBox="1"/>
          <p:nvPr/>
        </p:nvSpPr>
        <p:spPr>
          <a:xfrm>
            <a:off x="5231130" y="1474470"/>
            <a:ext cx="1730375" cy="583565"/>
          </a:xfrm>
          <a:prstGeom prst="rect">
            <a:avLst/>
          </a:prstGeom>
          <a:noFill/>
        </p:spPr>
        <p:txBody>
          <a:bodyPr wrap="square" rtlCol="0">
            <a:spAutoFit/>
          </a:bodyPr>
          <a:lstStyle/>
          <a:p>
            <a:pPr algn="ctr"/>
            <a:r>
              <a:rPr lang="en-US" altLang="zh-CN" sz="3200" dirty="0" smtClean="0">
                <a:solidFill>
                  <a:schemeClr val="bg1"/>
                </a:solidFill>
                <a:latin typeface="华文细黑" panose="02010600040101010101" charset="-122"/>
                <a:ea typeface="华文细黑" panose="02010600040101010101" charset="-122"/>
              </a:rPr>
              <a:t>2.1</a:t>
            </a:r>
            <a:endParaRPr lang="en-US" altLang="zh-CN" sz="3200" dirty="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3147935" y="4229480"/>
            <a:ext cx="5989320" cy="521970"/>
          </a:xfrm>
          <a:prstGeom prst="rect">
            <a:avLst/>
          </a:prstGeom>
          <a:noFill/>
        </p:spPr>
        <p:txBody>
          <a:bodyPr wrap="square" rtlCol="0">
            <a:spAutoFit/>
          </a:bodyPr>
          <a:lstStyle/>
          <a:p>
            <a:pPr algn="ctr" fontAlgn="auto">
              <a:lnSpc>
                <a:spcPct val="100000"/>
              </a:lnSpc>
            </a:pPr>
            <a:r>
              <a:rPr lang="zh-CN" altLang="en-US" sz="2800" b="1" dirty="0">
                <a:solidFill>
                  <a:srgbClr val="65AA81"/>
                </a:solidFill>
                <a:latin typeface="华文细黑" panose="02010600040101010101" charset="-122"/>
                <a:ea typeface="华文细黑" panose="02010600040101010101" charset="-122"/>
                <a:sym typeface="+mn-ea"/>
              </a:rPr>
              <a:t>动画策划</a:t>
            </a:r>
            <a:endParaRPr lang="zh-CN" altLang="en-US" sz="2800" b="1" dirty="0">
              <a:solidFill>
                <a:srgbClr val="65AA81"/>
              </a:solidFill>
              <a:latin typeface="华文细黑" panose="02010600040101010101" charset="-122"/>
              <a:ea typeface="华文细黑" panose="02010600040101010101"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par>
                          <p:cTn id="12" fill="hold">
                            <p:stCondLst>
                              <p:cond delay="1000"/>
                            </p:stCondLst>
                            <p:childTnLst>
                              <p:par>
                                <p:cTn id="13" presetID="47" presetClass="entr" presetSubtype="0" fill="hold" grpId="3"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5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11"/>
                                        </p:tgtEl>
                                        <p:attrNameLst>
                                          <p:attrName>fillcolor</p:attrName>
                                        </p:attrNameLst>
                                      </p:cBhvr>
                                      <p:tavLst>
                                        <p:tav tm="0">
                                          <p:val>
                                            <p:clrVal>
                                              <a:schemeClr val="accent2"/>
                                            </p:clrVal>
                                          </p:val>
                                        </p:tav>
                                        <p:tav tm="50000">
                                          <p:val>
                                            <p:clrVal>
                                              <a:schemeClr val="hlink"/>
                                            </p:clrVal>
                                          </p:val>
                                        </p:tav>
                                      </p:tavLst>
                                    </p:anim>
                                    <p:set>
                                      <p:cBhvr>
                                        <p:cTn id="23" dur="5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11" grpId="0"/>
      <p:bldP spid="2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2.3.5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制作中期</a:t>
            </a:r>
            <a:r>
              <a:rPr lang="en-US" altLang="zh-CN" sz="2000" b="1" dirty="0">
                <a:solidFill>
                  <a:srgbClr val="65AA81"/>
                </a:solidFill>
                <a:latin typeface="华文细黑" panose="02010600040101010101" charset="-122"/>
                <a:ea typeface="华文细黑" panose="02010600040101010101" charset="-122"/>
                <a:sym typeface="+mn-ea"/>
              </a:rPr>
              <a:t>-</a:t>
            </a:r>
            <a:r>
              <a:rPr lang="zh-CN" sz="2000" b="1" dirty="0" smtClean="0">
                <a:solidFill>
                  <a:srgbClr val="65AA81"/>
                </a:solidFill>
                <a:latin typeface="华文细黑" panose="02010600040101010101" charset="-122"/>
                <a:ea typeface="华文细黑" panose="02010600040101010101" charset="-122"/>
                <a:sym typeface="+mn-ea"/>
              </a:rPr>
              <a:t>摄影</a:t>
            </a:r>
            <a:endParaRPr lang="zh-CN"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125855" y="1019810"/>
            <a:ext cx="10437664" cy="1322070"/>
          </a:xfrm>
          <a:prstGeom prst="rect">
            <a:avLst/>
          </a:prstGeom>
        </p:spPr>
        <p:txBody>
          <a:bodyPr wrap="square">
            <a:spAutoFit/>
          </a:bodyPr>
          <a:lstStyle/>
          <a:p>
            <a:r>
              <a:rPr sz="2000" dirty="0">
                <a:solidFill>
                  <a:srgbClr val="65AA81"/>
                </a:solidFill>
                <a:latin typeface="微软雅黑" panose="020B0503020204020204" charset="-122"/>
                <a:ea typeface="微软雅黑" panose="020B0503020204020204" charset="-122"/>
                <a:sym typeface="+mn-ea"/>
              </a:rPr>
              <a:t>所谓摄影</a:t>
            </a:r>
            <a:r>
              <a:rPr lang="zh-CN" sz="2000" dirty="0">
                <a:solidFill>
                  <a:srgbClr val="65AA81"/>
                </a:solidFill>
                <a:latin typeface="微软雅黑" panose="020B0503020204020204" charset="-122"/>
                <a:ea typeface="微软雅黑" panose="020B0503020204020204" charset="-122"/>
                <a:sym typeface="+mn-ea"/>
              </a:rPr>
              <a:t>，</a:t>
            </a:r>
            <a:r>
              <a:rPr sz="2000" dirty="0" err="1" smtClean="0">
                <a:solidFill>
                  <a:srgbClr val="65AA81"/>
                </a:solidFill>
                <a:latin typeface="微软雅黑" panose="020B0503020204020204" charset="-122"/>
                <a:ea typeface="微软雅黑" panose="020B0503020204020204" charset="-122"/>
                <a:sym typeface="+mn-ea"/>
              </a:rPr>
              <a:t>简单的说就是动画稿和背景</a:t>
            </a:r>
            <a:r>
              <a:rPr lang="zh-CN" altLang="en-US" sz="2000" dirty="0" smtClean="0">
                <a:solidFill>
                  <a:srgbClr val="65AA81"/>
                </a:solidFill>
                <a:latin typeface="微软雅黑" panose="020B0503020204020204" charset="-122"/>
                <a:ea typeface="微软雅黑" panose="020B0503020204020204" charset="-122"/>
                <a:sym typeface="+mn-ea"/>
              </a:rPr>
              <a:t>的</a:t>
            </a:r>
            <a:r>
              <a:rPr sz="2000" dirty="0" err="1" smtClean="0">
                <a:solidFill>
                  <a:srgbClr val="65AA81"/>
                </a:solidFill>
                <a:latin typeface="微软雅黑" panose="020B0503020204020204" charset="-122"/>
                <a:ea typeface="微软雅黑" panose="020B0503020204020204" charset="-122"/>
                <a:sym typeface="+mn-ea"/>
              </a:rPr>
              <a:t>合成</a:t>
            </a:r>
            <a:r>
              <a:rPr sz="2000" dirty="0" smtClean="0">
                <a:solidFill>
                  <a:srgbClr val="65AA81"/>
                </a:solidFill>
                <a:latin typeface="微软雅黑" panose="020B0503020204020204" charset="-122"/>
                <a:ea typeface="微软雅黑" panose="020B0503020204020204" charset="-122"/>
                <a:sym typeface="+mn-ea"/>
              </a:rPr>
              <a:t>。</a:t>
            </a:r>
            <a:endParaRPr sz="2000"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摄影效果是指负责摄影的人员按导演的计时表上指示位置使用摄影机或滤镜拍摄特殊效果。</a:t>
            </a:r>
            <a:endParaRPr sz="2000" dirty="0">
              <a:solidFill>
                <a:srgbClr val="65AA81"/>
              </a:solidFill>
              <a:latin typeface="微软雅黑" panose="020B0503020204020204" charset="-122"/>
              <a:ea typeface="微软雅黑" panose="020B0503020204020204" charset="-122"/>
              <a:sym typeface="+mn-ea"/>
            </a:endParaRPr>
          </a:p>
          <a:p>
            <a:r>
              <a:rPr sz="2000" dirty="0">
                <a:solidFill>
                  <a:srgbClr val="65AA81"/>
                </a:solidFill>
                <a:latin typeface="微软雅黑" panose="020B0503020204020204" charset="-122"/>
                <a:ea typeface="微软雅黑" panose="020B0503020204020204" charset="-122"/>
                <a:sym typeface="+mn-ea"/>
              </a:rPr>
              <a:t>动画制作数字化后</a:t>
            </a:r>
            <a:r>
              <a:rPr lang="zh-CN" sz="2000" dirty="0">
                <a:solidFill>
                  <a:srgbClr val="65AA81"/>
                </a:solidFill>
                <a:latin typeface="微软雅黑" panose="020B0503020204020204" charset="-122"/>
                <a:ea typeface="微软雅黑" panose="020B0503020204020204" charset="-122"/>
                <a:sym typeface="+mn-ea"/>
              </a:rPr>
              <a:t>，</a:t>
            </a:r>
            <a:r>
              <a:rPr sz="2000" dirty="0">
                <a:solidFill>
                  <a:srgbClr val="65AA81"/>
                </a:solidFill>
                <a:latin typeface="微软雅黑" panose="020B0503020204020204" charset="-122"/>
                <a:ea typeface="微软雅黑" panose="020B0503020204020204" charset="-122"/>
                <a:sym typeface="+mn-ea"/>
              </a:rPr>
              <a:t>所有的摄影组或公司都使用计算机软件来合成背景及动画稿。</a:t>
            </a:r>
            <a:endParaRPr sz="2000" dirty="0">
              <a:solidFill>
                <a:srgbClr val="65AA81"/>
              </a:solidFill>
              <a:latin typeface="微软雅黑" panose="020B0503020204020204" charset="-122"/>
              <a:ea typeface="微软雅黑" panose="020B0503020204020204" charset="-122"/>
              <a:sym typeface="+mn-ea"/>
            </a:endParaRPr>
          </a:p>
          <a:p>
            <a:endParaRPr sz="2000" dirty="0">
              <a:solidFill>
                <a:srgbClr val="65AA81"/>
              </a:solidFill>
              <a:latin typeface="微软雅黑" panose="020B0503020204020204" charset="-122"/>
              <a:ea typeface="微软雅黑" panose="020B0503020204020204" charset="-122"/>
              <a:sym typeface="+mn-ea"/>
            </a:endParaRPr>
          </a:p>
        </p:txBody>
      </p:sp>
      <p:pic>
        <p:nvPicPr>
          <p:cNvPr id="48134" name="图片 3" descr="IMG_0863.JPG"/>
          <p:cNvPicPr>
            <a:picLocks noChangeAspect="1"/>
          </p:cNvPicPr>
          <p:nvPr/>
        </p:nvPicPr>
        <p:blipFill>
          <a:blip r:embed="rId2"/>
          <a:stretch>
            <a:fillRect/>
          </a:stretch>
        </p:blipFill>
        <p:spPr>
          <a:xfrm>
            <a:off x="3372485" y="2064385"/>
            <a:ext cx="2025650" cy="1885315"/>
          </a:xfrm>
          <a:prstGeom prst="rect">
            <a:avLst/>
          </a:prstGeom>
          <a:noFill/>
          <a:ln w="9525">
            <a:noFill/>
          </a:ln>
        </p:spPr>
      </p:pic>
      <p:pic>
        <p:nvPicPr>
          <p:cNvPr id="48135" name="图片 4" descr="IMG_0864.JPG"/>
          <p:cNvPicPr>
            <a:picLocks noChangeAspect="1"/>
          </p:cNvPicPr>
          <p:nvPr/>
        </p:nvPicPr>
        <p:blipFill>
          <a:blip r:embed="rId3"/>
          <a:stretch>
            <a:fillRect/>
          </a:stretch>
        </p:blipFill>
        <p:spPr>
          <a:xfrm>
            <a:off x="5504180" y="2064385"/>
            <a:ext cx="1357630" cy="1886585"/>
          </a:xfrm>
          <a:prstGeom prst="rect">
            <a:avLst/>
          </a:prstGeom>
          <a:noFill/>
          <a:ln w="9525">
            <a:noFill/>
          </a:ln>
        </p:spPr>
      </p:pic>
      <p:pic>
        <p:nvPicPr>
          <p:cNvPr id="48136" name="图片 5" descr="IMG_0865.JPG"/>
          <p:cNvPicPr>
            <a:picLocks noChangeAspect="1"/>
          </p:cNvPicPr>
          <p:nvPr/>
        </p:nvPicPr>
        <p:blipFill>
          <a:blip r:embed="rId4"/>
          <a:stretch>
            <a:fillRect/>
          </a:stretch>
        </p:blipFill>
        <p:spPr>
          <a:xfrm>
            <a:off x="6967855" y="2064385"/>
            <a:ext cx="1057275" cy="1886585"/>
          </a:xfrm>
          <a:prstGeom prst="rect">
            <a:avLst/>
          </a:prstGeom>
          <a:noFill/>
          <a:ln w="9525">
            <a:noFill/>
          </a:ln>
        </p:spPr>
      </p:pic>
      <p:pic>
        <p:nvPicPr>
          <p:cNvPr id="49156" name="图片 7" descr="IMG_0917.JPG"/>
          <p:cNvPicPr>
            <a:picLocks noChangeAspect="1"/>
          </p:cNvPicPr>
          <p:nvPr/>
        </p:nvPicPr>
        <p:blipFill>
          <a:blip r:embed="rId5"/>
          <a:stretch>
            <a:fillRect/>
          </a:stretch>
        </p:blipFill>
        <p:spPr>
          <a:xfrm>
            <a:off x="1692910" y="4042410"/>
            <a:ext cx="5751195" cy="2454275"/>
          </a:xfrm>
          <a:prstGeom prst="rect">
            <a:avLst/>
          </a:prstGeom>
          <a:noFill/>
          <a:ln w="9525">
            <a:noFill/>
          </a:ln>
        </p:spPr>
      </p:pic>
      <p:pic>
        <p:nvPicPr>
          <p:cNvPr id="50180" name="图片 3" descr="IMG_0918.JPG"/>
          <p:cNvPicPr>
            <a:picLocks noChangeAspect="1"/>
          </p:cNvPicPr>
          <p:nvPr/>
        </p:nvPicPr>
        <p:blipFill>
          <a:blip r:embed="rId6"/>
          <a:stretch>
            <a:fillRect/>
          </a:stretch>
        </p:blipFill>
        <p:spPr>
          <a:xfrm>
            <a:off x="8148955" y="2064385"/>
            <a:ext cx="3302000" cy="4274185"/>
          </a:xfrm>
          <a:prstGeom prst="rect">
            <a:avLst/>
          </a:prstGeom>
          <a:noFill/>
          <a:ln w="9525">
            <a:noFill/>
          </a:ln>
        </p:spPr>
      </p:pic>
      <p:pic>
        <p:nvPicPr>
          <p:cNvPr id="51205" name="Picture 5" descr="C:\Documents and Settings\zx\桌面\未命名.bmp"/>
          <p:cNvPicPr>
            <a:picLocks noChangeAspect="1"/>
          </p:cNvPicPr>
          <p:nvPr/>
        </p:nvPicPr>
        <p:blipFill>
          <a:blip r:embed="rId7"/>
          <a:stretch>
            <a:fillRect/>
          </a:stretch>
        </p:blipFill>
        <p:spPr>
          <a:xfrm>
            <a:off x="651510" y="2064385"/>
            <a:ext cx="2662555" cy="18853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51205"/>
                                        </p:tgtEl>
                                        <p:attrNameLst>
                                          <p:attrName>style.visibility</p:attrName>
                                        </p:attrNameLst>
                                      </p:cBhvr>
                                      <p:to>
                                        <p:strVal val="visible"/>
                                      </p:to>
                                    </p:set>
                                    <p:animEffect transition="in" filter="randombar(horizontal)">
                                      <p:cBhvr>
                                        <p:cTn id="27" dur="500"/>
                                        <p:tgtEl>
                                          <p:spTgt spid="51205"/>
                                        </p:tgtEl>
                                      </p:cBhvr>
                                    </p:animEffect>
                                  </p:childTnLst>
                                </p:cTn>
                              </p:par>
                            </p:childTnLst>
                          </p:cTn>
                        </p:par>
                        <p:par>
                          <p:cTn id="28" fill="hold">
                            <p:stCondLst>
                              <p:cond delay="2500"/>
                            </p:stCondLst>
                            <p:childTnLst>
                              <p:par>
                                <p:cTn id="29" presetID="14" presetClass="entr" presetSubtype="10" fill="hold" nodeType="afterEffect">
                                  <p:stCondLst>
                                    <p:cond delay="0"/>
                                  </p:stCondLst>
                                  <p:childTnLst>
                                    <p:set>
                                      <p:cBhvr>
                                        <p:cTn id="30" dur="1" fill="hold">
                                          <p:stCondLst>
                                            <p:cond delay="0"/>
                                          </p:stCondLst>
                                        </p:cTn>
                                        <p:tgtEl>
                                          <p:spTgt spid="48134"/>
                                        </p:tgtEl>
                                        <p:attrNameLst>
                                          <p:attrName>style.visibility</p:attrName>
                                        </p:attrNameLst>
                                      </p:cBhvr>
                                      <p:to>
                                        <p:strVal val="visible"/>
                                      </p:to>
                                    </p:set>
                                    <p:animEffect transition="in" filter="randombar(horizontal)">
                                      <p:cBhvr>
                                        <p:cTn id="31" dur="500"/>
                                        <p:tgtEl>
                                          <p:spTgt spid="48134"/>
                                        </p:tgtEl>
                                      </p:cBhvr>
                                    </p:animEffect>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48135"/>
                                        </p:tgtEl>
                                        <p:attrNameLst>
                                          <p:attrName>style.visibility</p:attrName>
                                        </p:attrNameLst>
                                      </p:cBhvr>
                                      <p:to>
                                        <p:strVal val="visible"/>
                                      </p:to>
                                    </p:set>
                                    <p:animEffect transition="in" filter="randombar(horizontal)">
                                      <p:cBhvr>
                                        <p:cTn id="35" dur="500"/>
                                        <p:tgtEl>
                                          <p:spTgt spid="48135"/>
                                        </p:tgtEl>
                                      </p:cBhvr>
                                    </p:animEffect>
                                  </p:childTnLst>
                                </p:cTn>
                              </p:par>
                            </p:childTnLst>
                          </p:cTn>
                        </p:par>
                        <p:par>
                          <p:cTn id="36" fill="hold">
                            <p:stCondLst>
                              <p:cond delay="3500"/>
                            </p:stCondLst>
                            <p:childTnLst>
                              <p:par>
                                <p:cTn id="37" presetID="14" presetClass="entr" presetSubtype="10" fill="hold" nodeType="afterEffect">
                                  <p:stCondLst>
                                    <p:cond delay="0"/>
                                  </p:stCondLst>
                                  <p:childTnLst>
                                    <p:set>
                                      <p:cBhvr>
                                        <p:cTn id="38" dur="1" fill="hold">
                                          <p:stCondLst>
                                            <p:cond delay="0"/>
                                          </p:stCondLst>
                                        </p:cTn>
                                        <p:tgtEl>
                                          <p:spTgt spid="48136"/>
                                        </p:tgtEl>
                                        <p:attrNameLst>
                                          <p:attrName>style.visibility</p:attrName>
                                        </p:attrNameLst>
                                      </p:cBhvr>
                                      <p:to>
                                        <p:strVal val="visible"/>
                                      </p:to>
                                    </p:set>
                                    <p:animEffect transition="in" filter="randombar(horizontal)">
                                      <p:cBhvr>
                                        <p:cTn id="39" dur="500"/>
                                        <p:tgtEl>
                                          <p:spTgt spid="48136"/>
                                        </p:tgtEl>
                                      </p:cBhvr>
                                    </p:animEffect>
                                  </p:childTnLst>
                                </p:cTn>
                              </p:par>
                            </p:childTnLst>
                          </p:cTn>
                        </p:par>
                        <p:par>
                          <p:cTn id="40" fill="hold">
                            <p:stCondLst>
                              <p:cond delay="4000"/>
                            </p:stCondLst>
                            <p:childTnLst>
                              <p:par>
                                <p:cTn id="41" presetID="14" presetClass="entr" presetSubtype="10" fill="hold" nodeType="afterEffect">
                                  <p:stCondLst>
                                    <p:cond delay="0"/>
                                  </p:stCondLst>
                                  <p:childTnLst>
                                    <p:set>
                                      <p:cBhvr>
                                        <p:cTn id="42" dur="1" fill="hold">
                                          <p:stCondLst>
                                            <p:cond delay="0"/>
                                          </p:stCondLst>
                                        </p:cTn>
                                        <p:tgtEl>
                                          <p:spTgt spid="49156"/>
                                        </p:tgtEl>
                                        <p:attrNameLst>
                                          <p:attrName>style.visibility</p:attrName>
                                        </p:attrNameLst>
                                      </p:cBhvr>
                                      <p:to>
                                        <p:strVal val="visible"/>
                                      </p:to>
                                    </p:set>
                                    <p:animEffect transition="in" filter="randombar(horizontal)">
                                      <p:cBhvr>
                                        <p:cTn id="43" dur="500"/>
                                        <p:tgtEl>
                                          <p:spTgt spid="49156"/>
                                        </p:tgtEl>
                                      </p:cBhvr>
                                    </p:animEffect>
                                  </p:childTnLst>
                                </p:cTn>
                              </p:par>
                            </p:childTnLst>
                          </p:cTn>
                        </p:par>
                        <p:par>
                          <p:cTn id="44" fill="hold">
                            <p:stCondLst>
                              <p:cond delay="4500"/>
                            </p:stCondLst>
                            <p:childTnLst>
                              <p:par>
                                <p:cTn id="45" presetID="14" presetClass="entr" presetSubtype="10" fill="hold" nodeType="afterEffect">
                                  <p:stCondLst>
                                    <p:cond delay="0"/>
                                  </p:stCondLst>
                                  <p:childTnLst>
                                    <p:set>
                                      <p:cBhvr>
                                        <p:cTn id="46" dur="1" fill="hold">
                                          <p:stCondLst>
                                            <p:cond delay="0"/>
                                          </p:stCondLst>
                                        </p:cTn>
                                        <p:tgtEl>
                                          <p:spTgt spid="50180"/>
                                        </p:tgtEl>
                                        <p:attrNameLst>
                                          <p:attrName>style.visibility</p:attrName>
                                        </p:attrNameLst>
                                      </p:cBhvr>
                                      <p:to>
                                        <p:strVal val="visible"/>
                                      </p:to>
                                    </p:set>
                                    <p:animEffect transition="in" filter="randombar(horizontal)">
                                      <p:cBhvr>
                                        <p:cTn id="47"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2.3.5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制作中期</a:t>
            </a:r>
            <a:r>
              <a:rPr lang="en-US" altLang="zh-CN" sz="2000" b="1" dirty="0">
                <a:solidFill>
                  <a:srgbClr val="65AA81"/>
                </a:solidFill>
                <a:latin typeface="华文细黑" panose="02010600040101010101" charset="-122"/>
                <a:ea typeface="华文细黑" panose="02010600040101010101" charset="-122"/>
                <a:sym typeface="+mn-ea"/>
              </a:rPr>
              <a:t>-</a:t>
            </a:r>
            <a:r>
              <a:rPr lang="zh-CN" sz="2000" b="1" dirty="0" smtClean="0">
                <a:solidFill>
                  <a:srgbClr val="65AA81"/>
                </a:solidFill>
                <a:latin typeface="华文细黑" panose="02010600040101010101" charset="-122"/>
                <a:ea typeface="华文细黑" panose="02010600040101010101" charset="-122"/>
                <a:sym typeface="+mn-ea"/>
              </a:rPr>
              <a:t>摄影</a:t>
            </a:r>
            <a:endParaRPr lang="zh-CN" sz="2000" b="1" dirty="0" smtClean="0">
              <a:solidFill>
                <a:srgbClr val="65AA81"/>
              </a:solidFill>
              <a:latin typeface="华文细黑" panose="02010600040101010101" charset="-122"/>
              <a:ea typeface="华文细黑" panose="02010600040101010101" charset="-122"/>
              <a:sym typeface="+mn-ea"/>
            </a:endParaRPr>
          </a:p>
        </p:txBody>
      </p:sp>
      <p:pic>
        <p:nvPicPr>
          <p:cNvPr id="53253" name="图片 6" descr="20090707120917630.jpg"/>
          <p:cNvPicPr>
            <a:picLocks noChangeAspect="1"/>
          </p:cNvPicPr>
          <p:nvPr/>
        </p:nvPicPr>
        <p:blipFill>
          <a:blip r:embed="rId2"/>
          <a:stretch>
            <a:fillRect/>
          </a:stretch>
        </p:blipFill>
        <p:spPr>
          <a:xfrm>
            <a:off x="982036" y="2294791"/>
            <a:ext cx="5086985" cy="3651250"/>
          </a:xfrm>
          <a:prstGeom prst="rect">
            <a:avLst/>
          </a:prstGeom>
          <a:noFill/>
          <a:ln w="9525">
            <a:noFill/>
          </a:ln>
        </p:spPr>
      </p:pic>
      <p:pic>
        <p:nvPicPr>
          <p:cNvPr id="53254" name="图片 8" descr="image019_S.jpg"/>
          <p:cNvPicPr>
            <a:picLocks noChangeAspect="1"/>
          </p:cNvPicPr>
          <p:nvPr/>
        </p:nvPicPr>
        <p:blipFill>
          <a:blip r:embed="rId3"/>
          <a:stretch>
            <a:fillRect/>
          </a:stretch>
        </p:blipFill>
        <p:spPr>
          <a:xfrm>
            <a:off x="6379536" y="2294791"/>
            <a:ext cx="4867910" cy="3651885"/>
          </a:xfrm>
          <a:prstGeom prst="rect">
            <a:avLst/>
          </a:prstGeom>
          <a:noFill/>
          <a:ln w="9525">
            <a:noFill/>
          </a:ln>
        </p:spPr>
      </p:pic>
      <p:sp>
        <p:nvSpPr>
          <p:cNvPr id="5" name="文本框 4"/>
          <p:cNvSpPr txBox="1"/>
          <p:nvPr/>
        </p:nvSpPr>
        <p:spPr>
          <a:xfrm>
            <a:off x="1063625" y="1334135"/>
            <a:ext cx="9817111" cy="646331"/>
          </a:xfrm>
          <a:prstGeom prst="rect">
            <a:avLst/>
          </a:prstGeom>
          <a:noFill/>
        </p:spPr>
        <p:txBody>
          <a:bodyPr wrap="none" rtlCol="0" anchor="t">
            <a:spAutoFit/>
          </a:bodyPr>
          <a:lstStyle/>
          <a:p>
            <a:pPr algn="l"/>
            <a:r>
              <a:rPr lang="zh-CN" b="1" dirty="0">
                <a:solidFill>
                  <a:srgbClr val="65AA81"/>
                </a:solidFill>
                <a:latin typeface="微软雅黑" panose="020B0503020204020204" charset="-122"/>
                <a:ea typeface="微软雅黑" panose="020B0503020204020204" charset="-122"/>
                <a:sym typeface="+mn-ea"/>
              </a:rPr>
              <a:t>摄影效果：</a:t>
            </a:r>
            <a:r>
              <a:rPr dirty="0">
                <a:solidFill>
                  <a:srgbClr val="65AA81"/>
                </a:solidFill>
                <a:latin typeface="微软雅黑" panose="020B0503020204020204" charset="-122"/>
                <a:ea typeface="微软雅黑" panose="020B0503020204020204" charset="-122"/>
                <a:sym typeface="+mn-ea"/>
              </a:rPr>
              <a:t>夕阳照在湖面的点点粼光</a:t>
            </a:r>
            <a:r>
              <a:rPr lang="zh-CN"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天空的星光</a:t>
            </a:r>
            <a:r>
              <a:rPr lang="zh-CN"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回忆镜头的淡出淡入</a:t>
            </a:r>
            <a:r>
              <a:rPr lang="zh-CN"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炸弹爆发时的震动...</a:t>
            </a:r>
            <a:endParaRPr dirty="0">
              <a:solidFill>
                <a:srgbClr val="65AA81"/>
              </a:solidFill>
              <a:latin typeface="微软雅黑" panose="020B0503020204020204" charset="-122"/>
              <a:ea typeface="微软雅黑" panose="020B0503020204020204" charset="-122"/>
              <a:sym typeface="+mn-ea"/>
            </a:endParaRPr>
          </a:p>
          <a:p>
            <a:pPr algn="l"/>
            <a:r>
              <a:rPr dirty="0" err="1">
                <a:solidFill>
                  <a:srgbClr val="65AA81"/>
                </a:solidFill>
                <a:latin typeface="微软雅黑" panose="020B0503020204020204" charset="-122"/>
                <a:ea typeface="微软雅黑" panose="020B0503020204020204" charset="-122"/>
                <a:sym typeface="+mn-ea"/>
              </a:rPr>
              <a:t>数字摄影下只要使用滤镜就可以达成许多效果</a:t>
            </a:r>
            <a:r>
              <a:rPr dirty="0" smtClean="0">
                <a:solidFill>
                  <a:srgbClr val="65AA81"/>
                </a:solidFill>
                <a:latin typeface="微软雅黑" panose="020B0503020204020204" charset="-122"/>
                <a:ea typeface="微软雅黑" panose="020B0503020204020204" charset="-122"/>
                <a:sym typeface="+mn-ea"/>
              </a:rPr>
              <a:t>。</a:t>
            </a:r>
            <a:endParaRPr dirty="0">
              <a:solidFill>
                <a:srgbClr val="65AA8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45" presetClass="entr" presetSubtype="0" fill="hold" nodeType="afterEffect">
                                  <p:stCondLst>
                                    <p:cond delay="0"/>
                                  </p:stCondLst>
                                  <p:childTnLst>
                                    <p:set>
                                      <p:cBhvr>
                                        <p:cTn id="21" dur="1" fill="hold">
                                          <p:stCondLst>
                                            <p:cond delay="0"/>
                                          </p:stCondLst>
                                        </p:cTn>
                                        <p:tgtEl>
                                          <p:spTgt spid="53253"/>
                                        </p:tgtEl>
                                        <p:attrNameLst>
                                          <p:attrName>style.visibility</p:attrName>
                                        </p:attrNameLst>
                                      </p:cBhvr>
                                      <p:to>
                                        <p:strVal val="visible"/>
                                      </p:to>
                                    </p:set>
                                    <p:animEffect transition="in" filter="fade">
                                      <p:cBhvr>
                                        <p:cTn id="22" dur="1000"/>
                                        <p:tgtEl>
                                          <p:spTgt spid="53253"/>
                                        </p:tgtEl>
                                      </p:cBhvr>
                                    </p:animEffect>
                                    <p:anim calcmode="lin" valueType="num">
                                      <p:cBhvr>
                                        <p:cTn id="23" dur="1000" fill="hold"/>
                                        <p:tgtEl>
                                          <p:spTgt spid="53253"/>
                                        </p:tgtEl>
                                        <p:attrNameLst>
                                          <p:attrName>ppt_w</p:attrName>
                                        </p:attrNameLst>
                                      </p:cBhvr>
                                      <p:tavLst>
                                        <p:tav tm="0" fmla="#ppt_w*sin(2.5*pi*$)">
                                          <p:val>
                                            <p:fltVal val="0"/>
                                          </p:val>
                                        </p:tav>
                                        <p:tav tm="100000">
                                          <p:val>
                                            <p:fltVal val="1"/>
                                          </p:val>
                                        </p:tav>
                                      </p:tavLst>
                                    </p:anim>
                                    <p:anim calcmode="lin" valueType="num">
                                      <p:cBhvr>
                                        <p:cTn id="24" dur="1000" fill="hold"/>
                                        <p:tgtEl>
                                          <p:spTgt spid="53253"/>
                                        </p:tgtEl>
                                        <p:attrNameLst>
                                          <p:attrName>ppt_h</p:attrName>
                                        </p:attrNameLst>
                                      </p:cBhvr>
                                      <p:tavLst>
                                        <p:tav tm="0">
                                          <p:val>
                                            <p:strVal val="#ppt_h"/>
                                          </p:val>
                                        </p:tav>
                                        <p:tav tm="100000">
                                          <p:val>
                                            <p:strVal val="#ppt_h"/>
                                          </p:val>
                                        </p:tav>
                                      </p:tavLst>
                                    </p:anim>
                                  </p:childTnLst>
                                </p:cTn>
                              </p:par>
                            </p:childTnLst>
                          </p:cTn>
                        </p:par>
                        <p:par>
                          <p:cTn id="25" fill="hold">
                            <p:stCondLst>
                              <p:cond delay="2500"/>
                            </p:stCondLst>
                            <p:childTnLst>
                              <p:par>
                                <p:cTn id="26" presetID="45" presetClass="entr" presetSubtype="0" fill="hold" nodeType="afterEffect">
                                  <p:stCondLst>
                                    <p:cond delay="0"/>
                                  </p:stCondLst>
                                  <p:childTnLst>
                                    <p:set>
                                      <p:cBhvr>
                                        <p:cTn id="27" dur="1" fill="hold">
                                          <p:stCondLst>
                                            <p:cond delay="0"/>
                                          </p:stCondLst>
                                        </p:cTn>
                                        <p:tgtEl>
                                          <p:spTgt spid="53254"/>
                                        </p:tgtEl>
                                        <p:attrNameLst>
                                          <p:attrName>style.visibility</p:attrName>
                                        </p:attrNameLst>
                                      </p:cBhvr>
                                      <p:to>
                                        <p:strVal val="visible"/>
                                      </p:to>
                                    </p:set>
                                    <p:animEffect transition="in" filter="fade">
                                      <p:cBhvr>
                                        <p:cTn id="28" dur="1000"/>
                                        <p:tgtEl>
                                          <p:spTgt spid="53254"/>
                                        </p:tgtEl>
                                      </p:cBhvr>
                                    </p:animEffect>
                                    <p:anim calcmode="lin" valueType="num">
                                      <p:cBhvr>
                                        <p:cTn id="29" dur="1000" fill="hold"/>
                                        <p:tgtEl>
                                          <p:spTgt spid="53254"/>
                                        </p:tgtEl>
                                        <p:attrNameLst>
                                          <p:attrName>ppt_w</p:attrName>
                                        </p:attrNameLst>
                                      </p:cBhvr>
                                      <p:tavLst>
                                        <p:tav tm="0" fmla="#ppt_w*sin(2.5*pi*$)">
                                          <p:val>
                                            <p:fltVal val="0"/>
                                          </p:val>
                                        </p:tav>
                                        <p:tav tm="100000">
                                          <p:val>
                                            <p:fltVal val="1"/>
                                          </p:val>
                                        </p:tav>
                                      </p:tavLst>
                                    </p:anim>
                                    <p:anim calcmode="lin" valueType="num">
                                      <p:cBhvr>
                                        <p:cTn id="30" dur="1000" fill="hold"/>
                                        <p:tgtEl>
                                          <p:spTgt spid="532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44415" y="1076960"/>
            <a:ext cx="2469515" cy="2324735"/>
            <a:chOff x="7949" y="1421"/>
            <a:chExt cx="3256" cy="3065"/>
          </a:xfrm>
        </p:grpSpPr>
        <p:sp>
          <p:nvSpPr>
            <p:cNvPr id="5" name="椭圆 4"/>
            <p:cNvSpPr/>
            <p:nvPr/>
          </p:nvSpPr>
          <p:spPr>
            <a:xfrm>
              <a:off x="8210" y="1421"/>
              <a:ext cx="2777" cy="2777"/>
            </a:xfrm>
            <a:prstGeom prst="ellipse">
              <a:avLst/>
            </a:prstGeom>
            <a:solidFill>
              <a:srgbClr val="65AA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7949" y="2934"/>
              <a:ext cx="3256" cy="1552"/>
            </a:xfrm>
            <a:prstGeom prst="rect">
              <a:avLst/>
            </a:prstGeom>
          </p:spPr>
        </p:pic>
      </p:grpSp>
      <p:sp>
        <p:nvSpPr>
          <p:cNvPr id="8" name="文本框 7"/>
          <p:cNvSpPr txBox="1"/>
          <p:nvPr/>
        </p:nvSpPr>
        <p:spPr>
          <a:xfrm>
            <a:off x="5231130" y="1474470"/>
            <a:ext cx="1730375" cy="583565"/>
          </a:xfrm>
          <a:prstGeom prst="rect">
            <a:avLst/>
          </a:prstGeom>
          <a:noFill/>
        </p:spPr>
        <p:txBody>
          <a:bodyPr wrap="square" rtlCol="0">
            <a:spAutoFit/>
          </a:bodyPr>
          <a:lstStyle/>
          <a:p>
            <a:pPr algn="ctr"/>
            <a:r>
              <a:rPr lang="en-US" altLang="zh-CN" sz="3200" dirty="0" smtClean="0">
                <a:solidFill>
                  <a:schemeClr val="bg1"/>
                </a:solidFill>
                <a:latin typeface="华文细黑" panose="02010600040101010101" charset="-122"/>
                <a:ea typeface="华文细黑" panose="02010600040101010101" charset="-122"/>
              </a:rPr>
              <a:t>2.4</a:t>
            </a:r>
            <a:endParaRPr lang="en-US" altLang="zh-CN" sz="3200" dirty="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3147935" y="3807610"/>
            <a:ext cx="5989320" cy="521970"/>
          </a:xfrm>
          <a:prstGeom prst="rect">
            <a:avLst/>
          </a:prstGeom>
          <a:noFill/>
        </p:spPr>
        <p:txBody>
          <a:bodyPr wrap="square" rtlCol="0">
            <a:spAutoFit/>
          </a:bodyPr>
          <a:lstStyle/>
          <a:p>
            <a:pPr algn="ctr" fontAlgn="auto">
              <a:lnSpc>
                <a:spcPct val="100000"/>
              </a:lnSpc>
            </a:pPr>
            <a:r>
              <a:rPr lang="zh-CN" altLang="en-US" sz="2800" b="1" dirty="0">
                <a:solidFill>
                  <a:srgbClr val="65AA81"/>
                </a:solidFill>
                <a:latin typeface="华文细黑" panose="02010600040101010101" charset="-122"/>
                <a:ea typeface="华文细黑" panose="02010600040101010101" charset="-122"/>
                <a:sym typeface="+mn-ea"/>
              </a:rPr>
              <a:t>动画制作后期</a:t>
            </a:r>
            <a:endParaRPr lang="zh-CN" altLang="en-US" sz="2800" b="1" dirty="0">
              <a:solidFill>
                <a:srgbClr val="65AA81"/>
              </a:solidFill>
              <a:latin typeface="华文细黑" panose="02010600040101010101" charset="-122"/>
              <a:ea typeface="华文细黑" panose="02010600040101010101"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327167" y="4425567"/>
            <a:ext cx="4598670" cy="2861310"/>
          </a:xfrm>
          <a:prstGeom prst="rect">
            <a:avLst/>
          </a:prstGeom>
          <a:noFill/>
        </p:spPr>
        <p:txBody>
          <a:bodyPr wrap="square" rtlCol="0" anchor="t">
            <a:spAutoFit/>
          </a:bodyPr>
          <a:lstStyle/>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2.4.1  </a:t>
            </a:r>
            <a:r>
              <a:rPr lang="zh-CN" altLang="en-US" dirty="0" smtClean="0">
                <a:solidFill>
                  <a:schemeClr val="bg1">
                    <a:lumMod val="50000"/>
                  </a:schemeClr>
                </a:solidFill>
                <a:latin typeface="华文细黑" panose="02010600040101010101" charset="-122"/>
                <a:ea typeface="华文细黑" panose="02010600040101010101" charset="-122"/>
                <a:sym typeface="+mn-ea"/>
              </a:rPr>
              <a:t>剪接</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2.4.2  </a:t>
            </a:r>
            <a:r>
              <a:rPr lang="zh-CN" altLang="en-US" dirty="0" smtClean="0">
                <a:solidFill>
                  <a:schemeClr val="bg1">
                    <a:lumMod val="50000"/>
                  </a:schemeClr>
                </a:solidFill>
                <a:latin typeface="华文细黑" panose="02010600040101010101" charset="-122"/>
                <a:ea typeface="华文细黑" panose="02010600040101010101" charset="-122"/>
                <a:sym typeface="+mn-ea"/>
              </a:rPr>
              <a:t>配音和配音演员</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2.4.3  </a:t>
            </a:r>
            <a:r>
              <a:rPr lang="zh-CN" altLang="en-US" dirty="0" smtClean="0">
                <a:solidFill>
                  <a:schemeClr val="bg1">
                    <a:lumMod val="50000"/>
                  </a:schemeClr>
                </a:solidFill>
                <a:latin typeface="华文细黑" panose="02010600040101010101" charset="-122"/>
                <a:ea typeface="华文细黑" panose="02010600040101010101" charset="-122"/>
                <a:sym typeface="+mn-ea"/>
              </a:rPr>
              <a:t>音乐、效果音及合成</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par>
                          <p:cTn id="12" fill="hold">
                            <p:stCondLst>
                              <p:cond delay="1000"/>
                            </p:stCondLst>
                            <p:childTnLst>
                              <p:par>
                                <p:cTn id="13" presetID="47" presetClass="entr" presetSubtype="0" fill="hold" grpId="3"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5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11"/>
                                        </p:tgtEl>
                                        <p:attrNameLst>
                                          <p:attrName>fillcolor</p:attrName>
                                        </p:attrNameLst>
                                      </p:cBhvr>
                                      <p:tavLst>
                                        <p:tav tm="0">
                                          <p:val>
                                            <p:clrVal>
                                              <a:schemeClr val="accent2"/>
                                            </p:clrVal>
                                          </p:val>
                                        </p:tav>
                                        <p:tav tm="50000">
                                          <p:val>
                                            <p:clrVal>
                                              <a:schemeClr val="hlink"/>
                                            </p:clrVal>
                                          </p:val>
                                        </p:tav>
                                      </p:tavLst>
                                    </p:anim>
                                    <p:set>
                                      <p:cBhvr>
                                        <p:cTn id="23" dur="500"/>
                                        <p:tgtEl>
                                          <p:spTgt spid="11"/>
                                        </p:tgtEl>
                                        <p:attrNameLst>
                                          <p:attrName>fill.type</p:attrName>
                                        </p:attrNameLst>
                                      </p:cBhvr>
                                      <p:to>
                                        <p:strVal val="solid"/>
                                      </p:to>
                                    </p:set>
                                  </p:childTnLst>
                                </p:cTn>
                              </p:par>
                            </p:childTnLst>
                          </p:cTn>
                        </p:par>
                        <p:par>
                          <p:cTn id="24" fill="hold">
                            <p:stCondLst>
                              <p:cond delay="3250"/>
                            </p:stCondLst>
                            <p:childTnLst>
                              <p:par>
                                <p:cTn id="25" presetID="22" presetClass="entr" presetSubtype="8" fill="hold" grpId="0" nodeType="afterEffect">
                                  <p:stCondLst>
                                    <p:cond delay="0"/>
                                  </p:stCondLst>
                                  <p:childTnLst>
                                    <p:set>
                                      <p:cBhvr>
                                        <p:cTn id="26" dur="2000" fill="hold">
                                          <p:stCondLst>
                                            <p:cond delay="0"/>
                                          </p:stCondLst>
                                        </p:cTn>
                                        <p:tgtEl>
                                          <p:spTgt spid="3"/>
                                        </p:tgtEl>
                                        <p:attrNameLst>
                                          <p:attrName>style.visibility</p:attrName>
                                        </p:attrNameLst>
                                      </p:cBhvr>
                                      <p:to>
                                        <p:strVal val="visible"/>
                                      </p:to>
                                    </p:set>
                                    <p:animEffect transition="in" filter="wipe(left)">
                                      <p:cBhvr>
                                        <p:cTn id="2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11" grpId="0"/>
      <p:bldP spid="27" grpId="0" bldLvl="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2.4.1  </a:t>
            </a:r>
            <a:r>
              <a:rPr lang="zh-CN" altLang="en-US" sz="2000" b="1" dirty="0" smtClean="0">
                <a:solidFill>
                  <a:srgbClr val="65AA81"/>
                </a:solidFill>
                <a:latin typeface="华文细黑" panose="02010600040101010101" charset="-122"/>
                <a:ea typeface="华文细黑" panose="02010600040101010101" charset="-122"/>
                <a:sym typeface="+mn-ea"/>
              </a:rPr>
              <a:t>动画制作后期</a:t>
            </a:r>
            <a:r>
              <a:rPr lang="en-US" altLang="zh-CN" sz="2000" b="1" dirty="0" smtClean="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剪接</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5" name="文本框 4"/>
          <p:cNvSpPr txBox="1"/>
          <p:nvPr/>
        </p:nvSpPr>
        <p:spPr>
          <a:xfrm>
            <a:off x="1316990" y="1378585"/>
            <a:ext cx="9363710" cy="645160"/>
          </a:xfrm>
          <a:prstGeom prst="rect">
            <a:avLst/>
          </a:prstGeom>
          <a:noFill/>
        </p:spPr>
        <p:txBody>
          <a:bodyPr wrap="square" rtlCol="0" anchor="t">
            <a:spAutoFit/>
          </a:bodyPr>
          <a:lstStyle/>
          <a:p>
            <a:pPr algn="l"/>
            <a:r>
              <a:rPr dirty="0">
                <a:solidFill>
                  <a:srgbClr val="65AA81"/>
                </a:solidFill>
                <a:latin typeface="微软雅黑" panose="020B0503020204020204" charset="-122"/>
                <a:ea typeface="微软雅黑" panose="020B0503020204020204" charset="-122"/>
                <a:sym typeface="+mn-ea"/>
              </a:rPr>
              <a:t>在动画制作公司里加上特效后或完成上色的影片通常会交给影视后期制作公司使用剪接技巧来制作成一部按分镜图制作最后放映在电视或影院之前的原版影片。</a:t>
            </a:r>
            <a:endParaRPr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07101251"/>
          <p:cNvPicPr>
            <a:picLocks noChangeAspect="1"/>
          </p:cNvPicPr>
          <p:nvPr/>
        </p:nvPicPr>
        <p:blipFill>
          <a:blip r:embed="rId2"/>
          <a:stretch>
            <a:fillRect/>
          </a:stretch>
        </p:blipFill>
        <p:spPr>
          <a:xfrm>
            <a:off x="6537960" y="2617470"/>
            <a:ext cx="4852035" cy="3141980"/>
          </a:xfrm>
          <a:prstGeom prst="rect">
            <a:avLst/>
          </a:prstGeom>
        </p:spPr>
      </p:pic>
      <p:pic>
        <p:nvPicPr>
          <p:cNvPr id="4" name="图片 3" descr="QQ图片20211107101359"/>
          <p:cNvPicPr>
            <a:picLocks noChangeAspect="1"/>
          </p:cNvPicPr>
          <p:nvPr/>
        </p:nvPicPr>
        <p:blipFill>
          <a:blip r:embed="rId3"/>
          <a:stretch>
            <a:fillRect/>
          </a:stretch>
        </p:blipFill>
        <p:spPr>
          <a:xfrm>
            <a:off x="753110" y="2617470"/>
            <a:ext cx="5588635" cy="3138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par>
                          <p:cTn id="23" fill="hold">
                            <p:stCondLst>
                              <p:cond delay="2000"/>
                            </p:stCondLst>
                            <p:childTnLst>
                              <p:par>
                                <p:cTn id="24" presetID="26"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290">
                                          <p:stCondLst>
                                            <p:cond delay="0"/>
                                          </p:stCondLst>
                                        </p:cTn>
                                        <p:tgtEl>
                                          <p:spTgt spid="4"/>
                                        </p:tgtEl>
                                      </p:cBhvr>
                                    </p:animEffect>
                                    <p:anim calcmode="lin" valueType="num">
                                      <p:cBhvr>
                                        <p:cTn id="27"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8"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9"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30"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31"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32" dur="13">
                                          <p:stCondLst>
                                            <p:cond delay="325"/>
                                          </p:stCondLst>
                                        </p:cTn>
                                        <p:tgtEl>
                                          <p:spTgt spid="4"/>
                                        </p:tgtEl>
                                      </p:cBhvr>
                                      <p:to x="100000" y="60000"/>
                                    </p:animScale>
                                    <p:animScale>
                                      <p:cBhvr>
                                        <p:cTn id="33" dur="83" decel="50000">
                                          <p:stCondLst>
                                            <p:cond delay="338"/>
                                          </p:stCondLst>
                                        </p:cTn>
                                        <p:tgtEl>
                                          <p:spTgt spid="4"/>
                                        </p:tgtEl>
                                      </p:cBhvr>
                                      <p:to x="100000" y="100000"/>
                                    </p:animScale>
                                    <p:animScale>
                                      <p:cBhvr>
                                        <p:cTn id="34" dur="13">
                                          <p:stCondLst>
                                            <p:cond delay="656"/>
                                          </p:stCondLst>
                                        </p:cTn>
                                        <p:tgtEl>
                                          <p:spTgt spid="4"/>
                                        </p:tgtEl>
                                      </p:cBhvr>
                                      <p:to x="100000" y="80000"/>
                                    </p:animScale>
                                    <p:animScale>
                                      <p:cBhvr>
                                        <p:cTn id="35" dur="83" decel="50000">
                                          <p:stCondLst>
                                            <p:cond delay="669"/>
                                          </p:stCondLst>
                                        </p:cTn>
                                        <p:tgtEl>
                                          <p:spTgt spid="4"/>
                                        </p:tgtEl>
                                      </p:cBhvr>
                                      <p:to x="100000" y="100000"/>
                                    </p:animScale>
                                    <p:animScale>
                                      <p:cBhvr>
                                        <p:cTn id="36" dur="13">
                                          <p:stCondLst>
                                            <p:cond delay="821"/>
                                          </p:stCondLst>
                                        </p:cTn>
                                        <p:tgtEl>
                                          <p:spTgt spid="4"/>
                                        </p:tgtEl>
                                      </p:cBhvr>
                                      <p:to x="100000" y="90000"/>
                                    </p:animScale>
                                    <p:animScale>
                                      <p:cBhvr>
                                        <p:cTn id="37" dur="83" decel="50000">
                                          <p:stCondLst>
                                            <p:cond delay="834"/>
                                          </p:stCondLst>
                                        </p:cTn>
                                        <p:tgtEl>
                                          <p:spTgt spid="4"/>
                                        </p:tgtEl>
                                      </p:cBhvr>
                                      <p:to x="100000" y="100000"/>
                                    </p:animScale>
                                    <p:animScale>
                                      <p:cBhvr>
                                        <p:cTn id="38" dur="13">
                                          <p:stCondLst>
                                            <p:cond delay="904"/>
                                          </p:stCondLst>
                                        </p:cTn>
                                        <p:tgtEl>
                                          <p:spTgt spid="4"/>
                                        </p:tgtEl>
                                      </p:cBhvr>
                                      <p:to x="100000" y="95000"/>
                                    </p:animScale>
                                    <p:animScale>
                                      <p:cBhvr>
                                        <p:cTn id="39" dur="83" decel="50000">
                                          <p:stCondLst>
                                            <p:cond delay="917"/>
                                          </p:stCondLst>
                                        </p:cTn>
                                        <p:tgtEl>
                                          <p:spTgt spid="4"/>
                                        </p:tgtEl>
                                      </p:cBhvr>
                                      <p:to x="100000" y="100000"/>
                                    </p:animScale>
                                  </p:childTnLst>
                                </p:cTn>
                              </p:par>
                            </p:childTnLst>
                          </p:cTn>
                        </p:par>
                        <p:par>
                          <p:cTn id="40" fill="hold">
                            <p:stCondLst>
                              <p:cond delay="3000"/>
                            </p:stCondLst>
                            <p:childTnLst>
                              <p:par>
                                <p:cTn id="41" presetID="26"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290">
                                          <p:stCondLst>
                                            <p:cond delay="0"/>
                                          </p:stCondLst>
                                        </p:cTn>
                                        <p:tgtEl>
                                          <p:spTgt spid="3"/>
                                        </p:tgtEl>
                                      </p:cBhvr>
                                    </p:animEffect>
                                    <p:anim calcmode="lin" valueType="num">
                                      <p:cBhvr>
                                        <p:cTn id="44"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49" dur="13">
                                          <p:stCondLst>
                                            <p:cond delay="325"/>
                                          </p:stCondLst>
                                        </p:cTn>
                                        <p:tgtEl>
                                          <p:spTgt spid="3"/>
                                        </p:tgtEl>
                                      </p:cBhvr>
                                      <p:to x="100000" y="60000"/>
                                    </p:animScale>
                                    <p:animScale>
                                      <p:cBhvr>
                                        <p:cTn id="50" dur="83" decel="50000">
                                          <p:stCondLst>
                                            <p:cond delay="338"/>
                                          </p:stCondLst>
                                        </p:cTn>
                                        <p:tgtEl>
                                          <p:spTgt spid="3"/>
                                        </p:tgtEl>
                                      </p:cBhvr>
                                      <p:to x="100000" y="100000"/>
                                    </p:animScale>
                                    <p:animScale>
                                      <p:cBhvr>
                                        <p:cTn id="51" dur="13">
                                          <p:stCondLst>
                                            <p:cond delay="656"/>
                                          </p:stCondLst>
                                        </p:cTn>
                                        <p:tgtEl>
                                          <p:spTgt spid="3"/>
                                        </p:tgtEl>
                                      </p:cBhvr>
                                      <p:to x="100000" y="80000"/>
                                    </p:animScale>
                                    <p:animScale>
                                      <p:cBhvr>
                                        <p:cTn id="52" dur="83" decel="50000">
                                          <p:stCondLst>
                                            <p:cond delay="669"/>
                                          </p:stCondLst>
                                        </p:cTn>
                                        <p:tgtEl>
                                          <p:spTgt spid="3"/>
                                        </p:tgtEl>
                                      </p:cBhvr>
                                      <p:to x="100000" y="100000"/>
                                    </p:animScale>
                                    <p:animScale>
                                      <p:cBhvr>
                                        <p:cTn id="53" dur="13">
                                          <p:stCondLst>
                                            <p:cond delay="821"/>
                                          </p:stCondLst>
                                        </p:cTn>
                                        <p:tgtEl>
                                          <p:spTgt spid="3"/>
                                        </p:tgtEl>
                                      </p:cBhvr>
                                      <p:to x="100000" y="90000"/>
                                    </p:animScale>
                                    <p:animScale>
                                      <p:cBhvr>
                                        <p:cTn id="54" dur="83" decel="50000">
                                          <p:stCondLst>
                                            <p:cond delay="834"/>
                                          </p:stCondLst>
                                        </p:cTn>
                                        <p:tgtEl>
                                          <p:spTgt spid="3"/>
                                        </p:tgtEl>
                                      </p:cBhvr>
                                      <p:to x="100000" y="100000"/>
                                    </p:animScale>
                                    <p:animScale>
                                      <p:cBhvr>
                                        <p:cTn id="55" dur="13">
                                          <p:stCondLst>
                                            <p:cond delay="904"/>
                                          </p:stCondLst>
                                        </p:cTn>
                                        <p:tgtEl>
                                          <p:spTgt spid="3"/>
                                        </p:tgtEl>
                                      </p:cBhvr>
                                      <p:to x="100000" y="95000"/>
                                    </p:animScale>
                                    <p:animScale>
                                      <p:cBhvr>
                                        <p:cTn id="56" dur="83" decel="50000">
                                          <p:stCondLst>
                                            <p:cond delay="917"/>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2.4.1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制作后期</a:t>
            </a:r>
            <a:r>
              <a:rPr lang="en-US" altLang="zh-CN" sz="2000" b="1" dirty="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剪接</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5" name="文本框 4"/>
          <p:cNvSpPr txBox="1"/>
          <p:nvPr/>
        </p:nvSpPr>
        <p:spPr>
          <a:xfrm>
            <a:off x="1598930" y="1468120"/>
            <a:ext cx="9363710" cy="645160"/>
          </a:xfrm>
          <a:prstGeom prst="rect">
            <a:avLst/>
          </a:prstGeom>
          <a:noFill/>
        </p:spPr>
        <p:txBody>
          <a:bodyPr wrap="square" rtlCol="0" anchor="t">
            <a:spAutoFit/>
          </a:bodyPr>
          <a:lstStyle/>
          <a:p>
            <a:pPr algn="l"/>
            <a:r>
              <a:rPr dirty="0">
                <a:solidFill>
                  <a:srgbClr val="65AA81"/>
                </a:solidFill>
                <a:latin typeface="微软雅黑" panose="020B0503020204020204" charset="-122"/>
                <a:ea typeface="微软雅黑" panose="020B0503020204020204" charset="-122"/>
                <a:sym typeface="+mn-ea"/>
              </a:rPr>
              <a:t>剪接好的原版音响用影</a:t>
            </a:r>
            <a:r>
              <a:rPr lang="zh-CN" dirty="0">
                <a:solidFill>
                  <a:srgbClr val="65AA81"/>
                </a:solidFill>
                <a:latin typeface="微软雅黑" panose="020B0503020204020204" charset="-122"/>
                <a:ea typeface="微软雅黑" panose="020B0503020204020204" charset="-122"/>
                <a:sym typeface="+mn-ea"/>
              </a:rPr>
              <a:t>片</a:t>
            </a:r>
            <a:r>
              <a:rPr dirty="0">
                <a:solidFill>
                  <a:srgbClr val="65AA81"/>
                </a:solidFill>
                <a:latin typeface="微软雅黑" panose="020B0503020204020204" charset="-122"/>
                <a:ea typeface="微软雅黑" panose="020B0503020204020204" charset="-122"/>
                <a:sym typeface="+mn-ea"/>
              </a:rPr>
              <a:t>是交给音响公司进行之后会解释的配音</a:t>
            </a:r>
            <a:r>
              <a:rPr lang="zh-CN"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音效及合成用的影</a:t>
            </a:r>
            <a:r>
              <a:rPr lang="zh-CN" dirty="0">
                <a:solidFill>
                  <a:srgbClr val="65AA81"/>
                </a:solidFill>
                <a:latin typeface="微软雅黑" panose="020B0503020204020204" charset="-122"/>
                <a:ea typeface="微软雅黑" panose="020B0503020204020204" charset="-122"/>
                <a:sym typeface="+mn-ea"/>
              </a:rPr>
              <a:t>片</a:t>
            </a:r>
            <a:r>
              <a:rPr dirty="0">
                <a:solidFill>
                  <a:srgbClr val="65AA81"/>
                </a:solidFill>
                <a:latin typeface="微软雅黑" panose="020B0503020204020204" charset="-122"/>
                <a:ea typeface="微软雅黑" panose="020B0503020204020204" charset="-122"/>
                <a:sym typeface="+mn-ea"/>
              </a:rPr>
              <a:t>。   </a:t>
            </a:r>
            <a:br>
              <a:rPr dirty="0">
                <a:solidFill>
                  <a:srgbClr val="65AA81"/>
                </a:solidFill>
                <a:latin typeface="微软雅黑" panose="020B0503020204020204" charset="-122"/>
                <a:ea typeface="微软雅黑" panose="020B0503020204020204" charset="-122"/>
                <a:sym typeface="+mn-ea"/>
              </a:rPr>
            </a:br>
            <a:endParaRPr dirty="0">
              <a:solidFill>
                <a:srgbClr val="65AA81"/>
              </a:solidFill>
              <a:latin typeface="微软雅黑" panose="020B0503020204020204" charset="-122"/>
              <a:ea typeface="微软雅黑" panose="020B0503020204020204" charset="-122"/>
              <a:sym typeface="+mn-ea"/>
            </a:endParaRPr>
          </a:p>
        </p:txBody>
      </p:sp>
      <p:pic>
        <p:nvPicPr>
          <p:cNvPr id="7173" name="图片 7" descr="u=3743153575,3347515046&amp;fm=21&amp;gp=0.jpg"/>
          <p:cNvPicPr>
            <a:picLocks noChangeAspect="1"/>
          </p:cNvPicPr>
          <p:nvPr/>
        </p:nvPicPr>
        <p:blipFill>
          <a:blip r:embed="rId2"/>
          <a:stretch>
            <a:fillRect/>
          </a:stretch>
        </p:blipFill>
        <p:spPr>
          <a:xfrm>
            <a:off x="594043" y="2431733"/>
            <a:ext cx="4895850" cy="3254375"/>
          </a:xfrm>
          <a:prstGeom prst="rect">
            <a:avLst/>
          </a:prstGeom>
          <a:noFill/>
          <a:ln w="9525">
            <a:noFill/>
          </a:ln>
        </p:spPr>
      </p:pic>
      <p:pic>
        <p:nvPicPr>
          <p:cNvPr id="6" name="图片 5" descr="QQ图片20211107102947"/>
          <p:cNvPicPr>
            <a:picLocks noChangeAspect="1"/>
          </p:cNvPicPr>
          <p:nvPr/>
        </p:nvPicPr>
        <p:blipFill>
          <a:blip r:embed="rId3"/>
          <a:stretch>
            <a:fillRect/>
          </a:stretch>
        </p:blipFill>
        <p:spPr>
          <a:xfrm>
            <a:off x="5608955" y="2415540"/>
            <a:ext cx="5993130" cy="3267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par>
                          <p:cTn id="23" fill="hold">
                            <p:stCondLst>
                              <p:cond delay="2000"/>
                            </p:stCondLst>
                            <p:childTnLst>
                              <p:par>
                                <p:cTn id="24" presetID="8" presetClass="entr" presetSubtype="16" fill="hold" nodeType="afterEffect">
                                  <p:stCondLst>
                                    <p:cond delay="0"/>
                                  </p:stCondLst>
                                  <p:childTnLst>
                                    <p:set>
                                      <p:cBhvr>
                                        <p:cTn id="25" dur="1" fill="hold">
                                          <p:stCondLst>
                                            <p:cond delay="0"/>
                                          </p:stCondLst>
                                        </p:cTn>
                                        <p:tgtEl>
                                          <p:spTgt spid="7173"/>
                                        </p:tgtEl>
                                        <p:attrNameLst>
                                          <p:attrName>style.visibility</p:attrName>
                                        </p:attrNameLst>
                                      </p:cBhvr>
                                      <p:to>
                                        <p:strVal val="visible"/>
                                      </p:to>
                                    </p:set>
                                    <p:animEffect transition="in" filter="diamond(in)">
                                      <p:cBhvr>
                                        <p:cTn id="26" dur="1000"/>
                                        <p:tgtEl>
                                          <p:spTgt spid="7173"/>
                                        </p:tgtEl>
                                      </p:cBhvr>
                                    </p:animEffect>
                                  </p:childTnLst>
                                </p:cTn>
                              </p:par>
                            </p:childTnLst>
                          </p:cTn>
                        </p:par>
                        <p:par>
                          <p:cTn id="27" fill="hold">
                            <p:stCondLst>
                              <p:cond delay="3000"/>
                            </p:stCondLst>
                            <p:childTnLst>
                              <p:par>
                                <p:cTn id="28" presetID="8" presetClass="entr" presetSubtype="16"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amond(in)">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2.4.2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制作后期</a:t>
            </a:r>
            <a:r>
              <a:rPr lang="en-US" altLang="zh-CN" sz="2000" b="1" dirty="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配音和配音演员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5" name="文本框 4"/>
          <p:cNvSpPr txBox="1"/>
          <p:nvPr/>
        </p:nvSpPr>
        <p:spPr>
          <a:xfrm>
            <a:off x="1316990" y="1306280"/>
            <a:ext cx="9873615" cy="1200329"/>
          </a:xfrm>
          <a:prstGeom prst="rect">
            <a:avLst/>
          </a:prstGeom>
          <a:noFill/>
        </p:spPr>
        <p:txBody>
          <a:bodyPr wrap="square" rtlCol="0" anchor="t">
            <a:spAutoFit/>
          </a:bodyPr>
          <a:lstStyle/>
          <a:p>
            <a:pPr algn="l"/>
            <a:r>
              <a:rPr dirty="0">
                <a:solidFill>
                  <a:srgbClr val="65AA81"/>
                </a:solidFill>
                <a:latin typeface="微软雅黑" panose="020B0503020204020204" charset="-122"/>
                <a:ea typeface="微软雅黑" panose="020B0503020204020204" charset="-122"/>
                <a:sym typeface="+mn-ea"/>
              </a:rPr>
              <a:t>声音大约分成人物配音</a:t>
            </a:r>
            <a:r>
              <a:rPr lang="zh-CN"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音乐及音效3大部分。</a:t>
            </a:r>
            <a:r>
              <a:rPr dirty="0" smtClean="0">
                <a:solidFill>
                  <a:srgbClr val="65AA81"/>
                </a:solidFill>
                <a:latin typeface="微软雅黑" panose="020B0503020204020204" charset="-122"/>
                <a:ea typeface="微软雅黑" panose="020B0503020204020204" charset="-122"/>
                <a:sym typeface="+mn-ea"/>
              </a:rPr>
              <a:t>这个部分的大多在作品制作初期就由制作人和导演开会后指定的音响指导来分派工作给各音效部门</a:t>
            </a:r>
            <a:r>
              <a:rPr lang="zh-CN" altLang="en-US" dirty="0" smtClean="0">
                <a:solidFill>
                  <a:srgbClr val="65AA81"/>
                </a:solidFill>
                <a:latin typeface="微软雅黑" panose="020B0503020204020204" charset="-122"/>
                <a:ea typeface="微软雅黑" panose="020B0503020204020204" charset="-122"/>
                <a:sym typeface="+mn-ea"/>
              </a:rPr>
              <a:t>，</a:t>
            </a:r>
            <a:r>
              <a:rPr dirty="0" err="1" smtClean="0">
                <a:solidFill>
                  <a:srgbClr val="65AA81"/>
                </a:solidFill>
                <a:latin typeface="微软雅黑" panose="020B0503020204020204" charset="-122"/>
                <a:ea typeface="微软雅黑" panose="020B0503020204020204" charset="-122"/>
                <a:sym typeface="+mn-ea"/>
              </a:rPr>
              <a:t>如作曲作词家</a:t>
            </a:r>
            <a:r>
              <a:rPr lang="zh-CN"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配音演员</a:t>
            </a:r>
            <a:r>
              <a:rPr lang="zh-CN" dirty="0">
                <a:solidFill>
                  <a:srgbClr val="65AA81"/>
                </a:solidFill>
                <a:latin typeface="微软雅黑" panose="020B0503020204020204" charset="-122"/>
                <a:ea typeface="微软雅黑" panose="020B0503020204020204" charset="-122"/>
                <a:sym typeface="+mn-ea"/>
              </a:rPr>
              <a:t>、</a:t>
            </a:r>
            <a:r>
              <a:rPr dirty="0" err="1" smtClean="0">
                <a:solidFill>
                  <a:srgbClr val="65AA81"/>
                </a:solidFill>
                <a:latin typeface="微软雅黑" panose="020B0503020204020204" charset="-122"/>
                <a:ea typeface="微软雅黑" panose="020B0503020204020204" charset="-122"/>
                <a:sym typeface="+mn-ea"/>
              </a:rPr>
              <a:t>音效制作人员来进行声音制作</a:t>
            </a:r>
            <a:r>
              <a:rPr dirty="0" smtClean="0">
                <a:solidFill>
                  <a:srgbClr val="65AA81"/>
                </a:solidFill>
                <a:latin typeface="微软雅黑" panose="020B0503020204020204" charset="-122"/>
                <a:ea typeface="微软雅黑" panose="020B0503020204020204" charset="-122"/>
                <a:sym typeface="+mn-ea"/>
              </a:rPr>
              <a:t>。</a:t>
            </a:r>
            <a:endParaRPr lang="en-US" dirty="0" smtClean="0">
              <a:solidFill>
                <a:srgbClr val="65AA81"/>
              </a:solidFill>
              <a:latin typeface="微软雅黑" panose="020B0503020204020204" charset="-122"/>
              <a:ea typeface="微软雅黑" panose="020B0503020204020204" charset="-122"/>
              <a:sym typeface="+mn-ea"/>
            </a:endParaRPr>
          </a:p>
          <a:p>
            <a:pPr algn="l"/>
            <a:r>
              <a:rPr dirty="0" err="1" smtClean="0">
                <a:solidFill>
                  <a:srgbClr val="65AA81"/>
                </a:solidFill>
                <a:latin typeface="微软雅黑" panose="020B0503020204020204" charset="-122"/>
                <a:ea typeface="微软雅黑" panose="020B0503020204020204" charset="-122"/>
                <a:sym typeface="+mn-ea"/>
              </a:rPr>
              <a:t>配音人员</a:t>
            </a:r>
            <a:endParaRPr dirty="0">
              <a:solidFill>
                <a:srgbClr val="65AA81"/>
              </a:solidFill>
              <a:latin typeface="微软雅黑" panose="020B0503020204020204" charset="-122"/>
              <a:ea typeface="微软雅黑" panose="020B0503020204020204" charset="-122"/>
              <a:sym typeface="+mn-ea"/>
            </a:endParaRPr>
          </a:p>
        </p:txBody>
      </p:sp>
      <p:pic>
        <p:nvPicPr>
          <p:cNvPr id="9221" name="图片 6" descr="11045610G-10.jpg"/>
          <p:cNvPicPr>
            <a:picLocks noChangeAspect="1"/>
          </p:cNvPicPr>
          <p:nvPr/>
        </p:nvPicPr>
        <p:blipFill>
          <a:blip r:embed="rId2"/>
          <a:stretch>
            <a:fillRect/>
          </a:stretch>
        </p:blipFill>
        <p:spPr>
          <a:xfrm>
            <a:off x="6583680" y="2692400"/>
            <a:ext cx="4606925" cy="3455035"/>
          </a:xfrm>
          <a:prstGeom prst="rect">
            <a:avLst/>
          </a:prstGeom>
          <a:noFill/>
          <a:ln w="9525">
            <a:noFill/>
          </a:ln>
        </p:spPr>
      </p:pic>
      <p:pic>
        <p:nvPicPr>
          <p:cNvPr id="7" name="图片 6" descr="QQ图片20211107104903"/>
          <p:cNvPicPr>
            <a:picLocks noChangeAspect="1"/>
          </p:cNvPicPr>
          <p:nvPr/>
        </p:nvPicPr>
        <p:blipFill>
          <a:blip r:embed="rId3"/>
          <a:stretch>
            <a:fillRect/>
          </a:stretch>
        </p:blipFill>
        <p:spPr>
          <a:xfrm>
            <a:off x="843915" y="2692400"/>
            <a:ext cx="5567045" cy="3449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par>
                          <p:cTn id="23" fill="hold">
                            <p:stCondLst>
                              <p:cond delay="2000"/>
                            </p:stCondLst>
                            <p:childTnLst>
                              <p:par>
                                <p:cTn id="24" presetID="21" presetClass="entr" presetSubtype="1"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1000"/>
                                        <p:tgtEl>
                                          <p:spTgt spid="7"/>
                                        </p:tgtEl>
                                      </p:cBhvr>
                                    </p:animEffect>
                                  </p:childTnLst>
                                </p:cTn>
                              </p:par>
                            </p:childTnLst>
                          </p:cTn>
                        </p:par>
                        <p:par>
                          <p:cTn id="27" fill="hold">
                            <p:stCondLst>
                              <p:cond delay="3000"/>
                            </p:stCondLst>
                            <p:childTnLst>
                              <p:par>
                                <p:cTn id="28" presetID="21" presetClass="entr" presetSubtype="1" fill="hold" nodeType="afterEffect">
                                  <p:stCondLst>
                                    <p:cond delay="0"/>
                                  </p:stCondLst>
                                  <p:childTnLst>
                                    <p:set>
                                      <p:cBhvr>
                                        <p:cTn id="29" dur="1" fill="hold">
                                          <p:stCondLst>
                                            <p:cond delay="0"/>
                                          </p:stCondLst>
                                        </p:cTn>
                                        <p:tgtEl>
                                          <p:spTgt spid="9221"/>
                                        </p:tgtEl>
                                        <p:attrNameLst>
                                          <p:attrName>style.visibility</p:attrName>
                                        </p:attrNameLst>
                                      </p:cBhvr>
                                      <p:to>
                                        <p:strVal val="visible"/>
                                      </p:to>
                                    </p:set>
                                    <p:animEffect transition="in" filter="wheel(1)">
                                      <p:cBhvr>
                                        <p:cTn id="30" dur="10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2.4.2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制作后期</a:t>
            </a:r>
            <a:r>
              <a:rPr lang="en-US" altLang="zh-CN" sz="2000" b="1" dirty="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配音和配音演员</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5" name="文本框 4"/>
          <p:cNvSpPr txBox="1"/>
          <p:nvPr/>
        </p:nvSpPr>
        <p:spPr>
          <a:xfrm>
            <a:off x="1316990" y="1468120"/>
            <a:ext cx="9873615" cy="646331"/>
          </a:xfrm>
          <a:prstGeom prst="rect">
            <a:avLst/>
          </a:prstGeom>
          <a:noFill/>
        </p:spPr>
        <p:txBody>
          <a:bodyPr wrap="square" rtlCol="0" anchor="t">
            <a:spAutoFit/>
          </a:bodyPr>
          <a:lstStyle/>
          <a:p>
            <a:r>
              <a:rPr lang="zh-CN" altLang="en-US" dirty="0">
                <a:solidFill>
                  <a:srgbClr val="65AA81"/>
                </a:solidFill>
                <a:latin typeface="微软雅黑" panose="020B0503020204020204" charset="-122"/>
                <a:ea typeface="微软雅黑" panose="020B0503020204020204" charset="-122"/>
                <a:sym typeface="+mn-ea"/>
              </a:rPr>
              <a:t>之前或目前出名</a:t>
            </a:r>
            <a:r>
              <a:rPr lang="zh-CN" altLang="en-US" dirty="0" smtClean="0">
                <a:solidFill>
                  <a:srgbClr val="65AA81"/>
                </a:solidFill>
                <a:latin typeface="微软雅黑" panose="020B0503020204020204" charset="-122"/>
                <a:ea typeface="微软雅黑" panose="020B0503020204020204" charset="-122"/>
                <a:sym typeface="+mn-ea"/>
              </a:rPr>
              <a:t>的</a:t>
            </a:r>
            <a:r>
              <a:rPr lang="zh-CN" altLang="en-US" dirty="0">
                <a:solidFill>
                  <a:srgbClr val="65AA81"/>
                </a:solidFill>
                <a:latin typeface="微软雅黑" panose="020B0503020204020204" charset="-122"/>
                <a:ea typeface="微软雅黑" panose="020B0503020204020204" charset="-122"/>
                <a:sym typeface="+mn-ea"/>
              </a:rPr>
              <a:t>很多</a:t>
            </a:r>
            <a:r>
              <a:rPr lang="zh-CN" altLang="en-US" dirty="0" smtClean="0">
                <a:solidFill>
                  <a:srgbClr val="65AA81"/>
                </a:solidFill>
                <a:latin typeface="微软雅黑" panose="020B0503020204020204" charset="-122"/>
                <a:ea typeface="微软雅黑" panose="020B0503020204020204" charset="-122"/>
                <a:sym typeface="+mn-ea"/>
              </a:rPr>
              <a:t>资深</a:t>
            </a:r>
            <a:r>
              <a:rPr lang="zh-CN" altLang="en-US" dirty="0">
                <a:solidFill>
                  <a:srgbClr val="65AA81"/>
                </a:solidFill>
                <a:latin typeface="微软雅黑" panose="020B0503020204020204" charset="-122"/>
                <a:ea typeface="微软雅黑" panose="020B0503020204020204" charset="-122"/>
                <a:sym typeface="+mn-ea"/>
              </a:rPr>
              <a:t>配音演员们都是从剧团出身的演员跨行当配音，因此演技都经过一番磨练才从事动画配音。</a:t>
            </a:r>
            <a:endParaRPr dirty="0">
              <a:solidFill>
                <a:srgbClr val="65AA81"/>
              </a:solidFill>
              <a:latin typeface="微软雅黑" panose="020B0503020204020204" charset="-122"/>
              <a:ea typeface="微软雅黑" panose="020B0503020204020204" charset="-122"/>
              <a:sym typeface="+mn-ea"/>
            </a:endParaRPr>
          </a:p>
        </p:txBody>
      </p:sp>
      <p:pic>
        <p:nvPicPr>
          <p:cNvPr id="4" name="图片 3" descr="QQ图片20211107105116"/>
          <p:cNvPicPr>
            <a:picLocks noChangeAspect="1"/>
          </p:cNvPicPr>
          <p:nvPr/>
        </p:nvPicPr>
        <p:blipFill>
          <a:blip r:embed="rId2"/>
          <a:stretch>
            <a:fillRect/>
          </a:stretch>
        </p:blipFill>
        <p:spPr>
          <a:xfrm>
            <a:off x="668745" y="2685353"/>
            <a:ext cx="5826125" cy="2877185"/>
          </a:xfrm>
          <a:prstGeom prst="rect">
            <a:avLst/>
          </a:prstGeom>
        </p:spPr>
      </p:pic>
      <p:pic>
        <p:nvPicPr>
          <p:cNvPr id="6" name="图片 5" descr="QQ图片20211107105053"/>
          <p:cNvPicPr>
            <a:picLocks noChangeAspect="1"/>
          </p:cNvPicPr>
          <p:nvPr/>
        </p:nvPicPr>
        <p:blipFill>
          <a:blip r:embed="rId3"/>
          <a:stretch>
            <a:fillRect/>
          </a:stretch>
        </p:blipFill>
        <p:spPr>
          <a:xfrm>
            <a:off x="6646000" y="2685353"/>
            <a:ext cx="4960620" cy="2877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2.4.3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制作后期</a:t>
            </a:r>
            <a:r>
              <a:rPr lang="en-US" altLang="zh-CN" sz="2000" b="1" dirty="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音乐、效果音及合成</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5" name="文本框 4"/>
          <p:cNvSpPr txBox="1"/>
          <p:nvPr/>
        </p:nvSpPr>
        <p:spPr>
          <a:xfrm>
            <a:off x="1316990" y="1167130"/>
            <a:ext cx="9873615" cy="922020"/>
          </a:xfrm>
          <a:prstGeom prst="rect">
            <a:avLst/>
          </a:prstGeom>
          <a:noFill/>
        </p:spPr>
        <p:txBody>
          <a:bodyPr wrap="square" rtlCol="0" anchor="t">
            <a:spAutoFit/>
          </a:bodyPr>
          <a:lstStyle/>
          <a:p>
            <a:pPr algn="l"/>
            <a:r>
              <a:rPr dirty="0">
                <a:solidFill>
                  <a:srgbClr val="65AA81"/>
                </a:solidFill>
                <a:latin typeface="微软雅黑" panose="020B0503020204020204" charset="-122"/>
                <a:ea typeface="微软雅黑" panose="020B0503020204020204" charset="-122"/>
                <a:sym typeface="+mn-ea"/>
              </a:rPr>
              <a:t>除了动画人物的配音人员出色的演技之外，音效及主题音乐也是另外一个吸引人们观赏的要因。音乐多半请专业的作曲作词家制作。音乐的制作规模以预算而定，大规模的可能请到有名的音乐家和交响乐团来演奏主题曲，小规模的可小到一人用计算机混音完成。</a:t>
            </a:r>
            <a:endParaRPr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07110411"/>
          <p:cNvPicPr>
            <a:picLocks noChangeAspect="1"/>
          </p:cNvPicPr>
          <p:nvPr/>
        </p:nvPicPr>
        <p:blipFill>
          <a:blip r:embed="rId2"/>
          <a:stretch>
            <a:fillRect/>
          </a:stretch>
        </p:blipFill>
        <p:spPr>
          <a:xfrm>
            <a:off x="607060" y="2512060"/>
            <a:ext cx="5033645" cy="3775710"/>
          </a:xfrm>
          <a:prstGeom prst="rect">
            <a:avLst/>
          </a:prstGeom>
        </p:spPr>
      </p:pic>
      <p:pic>
        <p:nvPicPr>
          <p:cNvPr id="7" name="图片 6" descr="QQ图片20211107110535"/>
          <p:cNvPicPr>
            <a:picLocks noChangeAspect="1"/>
          </p:cNvPicPr>
          <p:nvPr/>
        </p:nvPicPr>
        <p:blipFill>
          <a:blip r:embed="rId3"/>
          <a:stretch>
            <a:fillRect/>
          </a:stretch>
        </p:blipFill>
        <p:spPr>
          <a:xfrm>
            <a:off x="5751195" y="2727960"/>
            <a:ext cx="5981065" cy="3343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fltVal val="0"/>
                                          </p:val>
                                        </p:tav>
                                        <p:tav tm="100000">
                                          <p:val>
                                            <p:strVal val="#ppt_w"/>
                                          </p:val>
                                        </p:tav>
                                      </p:tavLst>
                                    </p:anim>
                                    <p:anim calcmode="lin" valueType="num">
                                      <p:cBhvr>
                                        <p:cTn id="27" dur="1000" fill="hold"/>
                                        <p:tgtEl>
                                          <p:spTgt spid="3"/>
                                        </p:tgtEl>
                                        <p:attrNameLst>
                                          <p:attrName>ppt_h</p:attrName>
                                        </p:attrNameLst>
                                      </p:cBhvr>
                                      <p:tavLst>
                                        <p:tav tm="0">
                                          <p:val>
                                            <p:fltVal val="0"/>
                                          </p:val>
                                        </p:tav>
                                        <p:tav tm="100000">
                                          <p:val>
                                            <p:strVal val="#ppt_h"/>
                                          </p:val>
                                        </p:tav>
                                      </p:tavLst>
                                    </p:anim>
                                    <p:anim calcmode="lin" valueType="num">
                                      <p:cBhvr>
                                        <p:cTn id="28" dur="1000" fill="hold"/>
                                        <p:tgtEl>
                                          <p:spTgt spid="3"/>
                                        </p:tgtEl>
                                        <p:attrNameLst>
                                          <p:attrName>style.rotation</p:attrName>
                                        </p:attrNameLst>
                                      </p:cBhvr>
                                      <p:tavLst>
                                        <p:tav tm="0">
                                          <p:val>
                                            <p:fltVal val="90"/>
                                          </p:val>
                                        </p:tav>
                                        <p:tav tm="100000">
                                          <p:val>
                                            <p:fltVal val="0"/>
                                          </p:val>
                                        </p:tav>
                                      </p:tavLst>
                                    </p:anim>
                                    <p:animEffect transition="in" filter="fade">
                                      <p:cBhvr>
                                        <p:cTn id="29" dur="1000"/>
                                        <p:tgtEl>
                                          <p:spTgt spid="3"/>
                                        </p:tgtEl>
                                      </p:cBhvr>
                                    </p:animEffect>
                                  </p:childTnLst>
                                </p:cTn>
                              </p:par>
                            </p:childTnLst>
                          </p:cTn>
                        </p:par>
                        <p:par>
                          <p:cTn id="30" fill="hold">
                            <p:stCondLst>
                              <p:cond delay="3000"/>
                            </p:stCondLst>
                            <p:childTnLst>
                              <p:par>
                                <p:cTn id="31" presetID="31"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fltVal val="0"/>
                                          </p:val>
                                        </p:tav>
                                        <p:tav tm="100000">
                                          <p:val>
                                            <p:strVal val="#ppt_w"/>
                                          </p:val>
                                        </p:tav>
                                      </p:tavLst>
                                    </p:anim>
                                    <p:anim calcmode="lin" valueType="num">
                                      <p:cBhvr>
                                        <p:cTn id="34" dur="1000" fill="hold"/>
                                        <p:tgtEl>
                                          <p:spTgt spid="7"/>
                                        </p:tgtEl>
                                        <p:attrNameLst>
                                          <p:attrName>ppt_h</p:attrName>
                                        </p:attrNameLst>
                                      </p:cBhvr>
                                      <p:tavLst>
                                        <p:tav tm="0">
                                          <p:val>
                                            <p:fltVal val="0"/>
                                          </p:val>
                                        </p:tav>
                                        <p:tav tm="100000">
                                          <p:val>
                                            <p:strVal val="#ppt_h"/>
                                          </p:val>
                                        </p:tav>
                                      </p:tavLst>
                                    </p:anim>
                                    <p:anim calcmode="lin" valueType="num">
                                      <p:cBhvr>
                                        <p:cTn id="35" dur="1000" fill="hold"/>
                                        <p:tgtEl>
                                          <p:spTgt spid="7"/>
                                        </p:tgtEl>
                                        <p:attrNameLst>
                                          <p:attrName>style.rotation</p:attrName>
                                        </p:attrNameLst>
                                      </p:cBhvr>
                                      <p:tavLst>
                                        <p:tav tm="0">
                                          <p:val>
                                            <p:fltVal val="90"/>
                                          </p:val>
                                        </p:tav>
                                        <p:tav tm="100000">
                                          <p:val>
                                            <p:fltVal val="0"/>
                                          </p:val>
                                        </p:tav>
                                      </p:tavLst>
                                    </p:anim>
                                    <p:animEffect transition="in" filter="fade">
                                      <p:cBhvr>
                                        <p:cTn id="3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2.4.3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制作后期</a:t>
            </a:r>
            <a:r>
              <a:rPr lang="en-US" altLang="zh-CN" sz="2000" b="1" dirty="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音乐、效果音及合成</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5" name="文本框 4"/>
          <p:cNvSpPr txBox="1"/>
          <p:nvPr/>
        </p:nvSpPr>
        <p:spPr>
          <a:xfrm>
            <a:off x="1316990" y="1122680"/>
            <a:ext cx="9873615" cy="1476375"/>
          </a:xfrm>
          <a:prstGeom prst="rect">
            <a:avLst/>
          </a:prstGeom>
          <a:noFill/>
        </p:spPr>
        <p:txBody>
          <a:bodyPr wrap="square" rtlCol="0" anchor="t">
            <a:spAutoFit/>
          </a:bodyPr>
          <a:lstStyle/>
          <a:p>
            <a:pPr algn="l"/>
            <a:r>
              <a:rPr dirty="0">
                <a:solidFill>
                  <a:srgbClr val="65AA81"/>
                </a:solidFill>
                <a:latin typeface="微软雅黑" panose="020B0503020204020204" charset="-122"/>
                <a:ea typeface="微软雅黑" panose="020B0503020204020204" charset="-122"/>
                <a:sym typeface="+mn-ea"/>
              </a:rPr>
              <a:t>制作音效的顺序为</a:t>
            </a:r>
            <a:r>
              <a:rPr lang="zh-CN" dirty="0">
                <a:solidFill>
                  <a:srgbClr val="65AA81"/>
                </a:solidFill>
                <a:latin typeface="微软雅黑" panose="020B0503020204020204" charset="-122"/>
                <a:ea typeface="微软雅黑" panose="020B0503020204020204" charset="-122"/>
                <a:sym typeface="+mn-ea"/>
              </a:rPr>
              <a:t>：</a:t>
            </a:r>
            <a:r>
              <a:rPr b="1" dirty="0">
                <a:solidFill>
                  <a:srgbClr val="65AA81"/>
                </a:solidFill>
                <a:latin typeface="微软雅黑" panose="020B0503020204020204" charset="-122"/>
                <a:ea typeface="微软雅黑" panose="020B0503020204020204" charset="-122"/>
                <a:sym typeface="+mn-ea"/>
              </a:rPr>
              <a:t>收集声音材料-&gt;编集-&gt;混音-&gt;录音-&gt;确认-&gt;保存材料</a:t>
            </a:r>
            <a:r>
              <a:rPr dirty="0">
                <a:solidFill>
                  <a:srgbClr val="65AA81"/>
                </a:solidFill>
                <a:latin typeface="微软雅黑" panose="020B0503020204020204" charset="-122"/>
                <a:ea typeface="微软雅黑" panose="020B0503020204020204" charset="-122"/>
                <a:sym typeface="+mn-ea"/>
              </a:rPr>
              <a:t>。</a:t>
            </a:r>
            <a:endParaRPr dirty="0">
              <a:solidFill>
                <a:srgbClr val="65AA81"/>
              </a:solidFill>
              <a:latin typeface="微软雅黑" panose="020B0503020204020204" charset="-122"/>
              <a:ea typeface="微软雅黑" panose="020B0503020204020204" charset="-122"/>
              <a:sym typeface="+mn-ea"/>
            </a:endParaRPr>
          </a:p>
          <a:p>
            <a:pPr algn="l"/>
            <a:r>
              <a:rPr dirty="0">
                <a:solidFill>
                  <a:srgbClr val="65AA81"/>
                </a:solidFill>
                <a:latin typeface="微软雅黑" panose="020B0503020204020204" charset="-122"/>
                <a:ea typeface="微软雅黑" panose="020B0503020204020204" charset="-122"/>
                <a:sym typeface="+mn-ea"/>
              </a:rPr>
              <a:t>音效又分为三种</a:t>
            </a:r>
            <a:r>
              <a:rPr lang="zh-CN" dirty="0">
                <a:solidFill>
                  <a:srgbClr val="65AA81"/>
                </a:solidFill>
                <a:latin typeface="微软雅黑" panose="020B0503020204020204" charset="-122"/>
                <a:ea typeface="微软雅黑" panose="020B0503020204020204" charset="-122"/>
                <a:sym typeface="+mn-ea"/>
              </a:rPr>
              <a:t>：</a:t>
            </a:r>
            <a:endParaRPr lang="zh-CN" dirty="0">
              <a:solidFill>
                <a:srgbClr val="65AA81"/>
              </a:solidFill>
              <a:latin typeface="微软雅黑" panose="020B0503020204020204" charset="-122"/>
              <a:ea typeface="微软雅黑" panose="020B0503020204020204" charset="-122"/>
              <a:sym typeface="+mn-ea"/>
            </a:endParaRPr>
          </a:p>
          <a:p>
            <a:pPr algn="l"/>
            <a:r>
              <a:rPr b="1" dirty="0">
                <a:solidFill>
                  <a:srgbClr val="65AA81"/>
                </a:solidFill>
                <a:latin typeface="微软雅黑" panose="020B0503020204020204" charset="-122"/>
                <a:ea typeface="微软雅黑" panose="020B0503020204020204" charset="-122"/>
                <a:sym typeface="+mn-ea"/>
              </a:rPr>
              <a:t>人造音</a:t>
            </a:r>
            <a:r>
              <a:rPr lang="zh-CN" b="1"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原创音效，需要音效师自己创造的声音</a:t>
            </a:r>
            <a:r>
              <a:rPr lang="zh-CN"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如现实上不存在武器或宇宙船所发出的声音。</a:t>
            </a:r>
            <a:r>
              <a:rPr b="1" dirty="0">
                <a:solidFill>
                  <a:srgbClr val="65AA81"/>
                </a:solidFill>
                <a:latin typeface="微软雅黑" panose="020B0503020204020204" charset="-122"/>
                <a:ea typeface="微软雅黑" panose="020B0503020204020204" charset="-122"/>
                <a:sym typeface="+mn-ea"/>
              </a:rPr>
              <a:t>环境音</a:t>
            </a:r>
            <a:r>
              <a:rPr lang="zh-CN" b="1"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每一场景在人物周围的声音，汽车通过的声音，学校的钟声等周遭环境中的杂音。</a:t>
            </a:r>
            <a:endParaRPr dirty="0">
              <a:solidFill>
                <a:srgbClr val="65AA81"/>
              </a:solidFill>
              <a:latin typeface="微软雅黑" panose="020B0503020204020204" charset="-122"/>
              <a:ea typeface="微软雅黑" panose="020B0503020204020204" charset="-122"/>
              <a:sym typeface="+mn-ea"/>
            </a:endParaRPr>
          </a:p>
          <a:p>
            <a:pPr algn="l"/>
            <a:r>
              <a:rPr b="1" dirty="0">
                <a:solidFill>
                  <a:srgbClr val="65AA81"/>
                </a:solidFill>
                <a:latin typeface="微软雅黑" panose="020B0503020204020204" charset="-122"/>
                <a:ea typeface="微软雅黑" panose="020B0503020204020204" charset="-122"/>
                <a:sym typeface="+mn-ea"/>
              </a:rPr>
              <a:t>生音</a:t>
            </a:r>
            <a:r>
              <a:rPr lang="zh-CN" b="1"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脚步声，衣服摩擦声，关门开门声，简单的说是由画面人物动作所产生的声音。</a:t>
            </a:r>
            <a:endParaRPr dirty="0">
              <a:solidFill>
                <a:srgbClr val="65AA81"/>
              </a:solidFill>
              <a:latin typeface="微软雅黑" panose="020B0503020204020204" charset="-122"/>
              <a:ea typeface="微软雅黑" panose="020B0503020204020204" charset="-122"/>
              <a:sym typeface="+mn-ea"/>
            </a:endParaRPr>
          </a:p>
        </p:txBody>
      </p:sp>
      <p:pic>
        <p:nvPicPr>
          <p:cNvPr id="4" name="图片 3" descr="QQ图片20211107111055"/>
          <p:cNvPicPr>
            <a:picLocks noChangeAspect="1"/>
          </p:cNvPicPr>
          <p:nvPr/>
        </p:nvPicPr>
        <p:blipFill>
          <a:blip r:embed="rId2"/>
          <a:stretch>
            <a:fillRect/>
          </a:stretch>
        </p:blipFill>
        <p:spPr>
          <a:xfrm>
            <a:off x="5729605" y="4440555"/>
            <a:ext cx="3228340" cy="2105025"/>
          </a:xfrm>
          <a:prstGeom prst="rect">
            <a:avLst/>
          </a:prstGeom>
        </p:spPr>
      </p:pic>
      <p:pic>
        <p:nvPicPr>
          <p:cNvPr id="6" name="图片 5" descr="QQ图片20211107111019"/>
          <p:cNvPicPr>
            <a:picLocks noChangeAspect="1"/>
          </p:cNvPicPr>
          <p:nvPr/>
        </p:nvPicPr>
        <p:blipFill>
          <a:blip r:embed="rId3"/>
          <a:stretch>
            <a:fillRect/>
          </a:stretch>
        </p:blipFill>
        <p:spPr>
          <a:xfrm>
            <a:off x="2724785" y="4440555"/>
            <a:ext cx="2828925" cy="2105025"/>
          </a:xfrm>
          <a:prstGeom prst="rect">
            <a:avLst/>
          </a:prstGeom>
        </p:spPr>
      </p:pic>
      <p:pic>
        <p:nvPicPr>
          <p:cNvPr id="13318" name="Picture 5" descr="C:\Documents and Settings\zx\桌面\未命名.bmp"/>
          <p:cNvPicPr>
            <a:picLocks noChangeAspect="1"/>
          </p:cNvPicPr>
          <p:nvPr/>
        </p:nvPicPr>
        <p:blipFill>
          <a:blip r:embed="rId4"/>
          <a:stretch>
            <a:fillRect/>
          </a:stretch>
        </p:blipFill>
        <p:spPr>
          <a:xfrm>
            <a:off x="2507615" y="2643505"/>
            <a:ext cx="6701790" cy="16795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13318"/>
                                        </p:tgtEl>
                                        <p:attrNameLst>
                                          <p:attrName>style.visibility</p:attrName>
                                        </p:attrNameLst>
                                      </p:cBhvr>
                                      <p:to>
                                        <p:strVal val="visible"/>
                                      </p:to>
                                    </p:set>
                                    <p:anim calcmode="lin" valueType="num">
                                      <p:cBhvr>
                                        <p:cTn id="26" dur="500" fill="hold"/>
                                        <p:tgtEl>
                                          <p:spTgt spid="13318"/>
                                        </p:tgtEl>
                                        <p:attrNameLst>
                                          <p:attrName>ppt_w</p:attrName>
                                        </p:attrNameLst>
                                      </p:cBhvr>
                                      <p:tavLst>
                                        <p:tav tm="0">
                                          <p:val>
                                            <p:fltVal val="0"/>
                                          </p:val>
                                        </p:tav>
                                        <p:tav tm="100000">
                                          <p:val>
                                            <p:strVal val="#ppt_w"/>
                                          </p:val>
                                        </p:tav>
                                      </p:tavLst>
                                    </p:anim>
                                    <p:anim calcmode="lin" valueType="num">
                                      <p:cBhvr>
                                        <p:cTn id="27" dur="500" fill="hold"/>
                                        <p:tgtEl>
                                          <p:spTgt spid="13318"/>
                                        </p:tgtEl>
                                        <p:attrNameLst>
                                          <p:attrName>ppt_h</p:attrName>
                                        </p:attrNameLst>
                                      </p:cBhvr>
                                      <p:tavLst>
                                        <p:tav tm="0">
                                          <p:val>
                                            <p:fltVal val="0"/>
                                          </p:val>
                                        </p:tav>
                                        <p:tav tm="100000">
                                          <p:val>
                                            <p:strVal val="#ppt_h"/>
                                          </p:val>
                                        </p:tav>
                                      </p:tavLst>
                                    </p:anim>
                                    <p:animEffect transition="in" filter="fade">
                                      <p:cBhvr>
                                        <p:cTn id="28" dur="500"/>
                                        <p:tgtEl>
                                          <p:spTgt spid="13318"/>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2.4.3 </a:t>
            </a:r>
            <a:r>
              <a:rPr lang="zh-CN" altLang="en-US" sz="2000" b="1" dirty="0" smtClean="0">
                <a:solidFill>
                  <a:srgbClr val="65AA81"/>
                </a:solidFill>
                <a:latin typeface="华文细黑" panose="02010600040101010101" charset="-122"/>
                <a:ea typeface="华文细黑" panose="02010600040101010101" charset="-122"/>
                <a:sym typeface="+mn-ea"/>
              </a:rPr>
              <a:t>动画</a:t>
            </a:r>
            <a:r>
              <a:rPr lang="zh-CN" altLang="en-US" sz="2000" b="1" dirty="0">
                <a:solidFill>
                  <a:srgbClr val="65AA81"/>
                </a:solidFill>
                <a:latin typeface="华文细黑" panose="02010600040101010101" charset="-122"/>
                <a:ea typeface="华文细黑" panose="02010600040101010101" charset="-122"/>
                <a:sym typeface="+mn-ea"/>
              </a:rPr>
              <a:t>制作后期</a:t>
            </a:r>
            <a:r>
              <a:rPr lang="en-US" altLang="zh-CN" sz="2000" b="1" dirty="0">
                <a:solidFill>
                  <a:srgbClr val="65AA81"/>
                </a:solidFill>
                <a:latin typeface="华文细黑" panose="02010600040101010101" charset="-122"/>
                <a:ea typeface="华文细黑" panose="02010600040101010101" charset="-122"/>
                <a:sym typeface="+mn-ea"/>
              </a:rPr>
              <a:t>-</a:t>
            </a:r>
            <a:r>
              <a:rPr lang="zh-CN" altLang="en-US" sz="2000" b="1" dirty="0" smtClean="0">
                <a:solidFill>
                  <a:srgbClr val="65AA81"/>
                </a:solidFill>
                <a:latin typeface="华文细黑" panose="02010600040101010101" charset="-122"/>
                <a:ea typeface="华文细黑" panose="02010600040101010101" charset="-122"/>
                <a:sym typeface="+mn-ea"/>
              </a:rPr>
              <a:t>音乐、效果音及合成</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5" name="文本框 4"/>
          <p:cNvSpPr txBox="1"/>
          <p:nvPr/>
        </p:nvSpPr>
        <p:spPr>
          <a:xfrm>
            <a:off x="1415415" y="1560195"/>
            <a:ext cx="9873615" cy="368300"/>
          </a:xfrm>
          <a:prstGeom prst="rect">
            <a:avLst/>
          </a:prstGeom>
          <a:noFill/>
        </p:spPr>
        <p:txBody>
          <a:bodyPr wrap="square" rtlCol="0" anchor="t">
            <a:spAutoFit/>
          </a:bodyPr>
          <a:lstStyle/>
          <a:p>
            <a:pPr algn="l"/>
            <a:r>
              <a:rPr dirty="0">
                <a:solidFill>
                  <a:srgbClr val="65AA81"/>
                </a:solidFill>
                <a:latin typeface="微软雅黑" panose="020B0503020204020204" charset="-122"/>
                <a:ea typeface="微软雅黑" panose="020B0503020204020204" charset="-122"/>
                <a:sym typeface="+mn-ea"/>
              </a:rPr>
              <a:t>主题音乐在制作动画的初</a:t>
            </a:r>
            <a:r>
              <a:rPr lang="zh-CN"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中期就已经选好作词作曲及歌手的人选</a:t>
            </a:r>
            <a:r>
              <a:rPr lang="zh-CN" dirty="0">
                <a:solidFill>
                  <a:srgbClr val="65AA81"/>
                </a:solidFill>
                <a:latin typeface="微软雅黑" panose="020B0503020204020204" charset="-122"/>
                <a:ea typeface="微软雅黑" panose="020B0503020204020204" charset="-122"/>
                <a:sym typeface="+mn-ea"/>
              </a:rPr>
              <a:t>。</a:t>
            </a:r>
            <a:endParaRPr lang="zh-CN" dirty="0">
              <a:solidFill>
                <a:srgbClr val="65AA81"/>
              </a:solidFill>
              <a:latin typeface="微软雅黑" panose="020B0503020204020204" charset="-122"/>
              <a:ea typeface="微软雅黑" panose="020B0503020204020204" charset="-122"/>
              <a:sym typeface="+mn-ea"/>
            </a:endParaRPr>
          </a:p>
        </p:txBody>
      </p:sp>
      <p:pic>
        <p:nvPicPr>
          <p:cNvPr id="16389" name="图片 5" descr="3059681296110316.jpg"/>
          <p:cNvPicPr>
            <a:picLocks noChangeAspect="1"/>
          </p:cNvPicPr>
          <p:nvPr/>
        </p:nvPicPr>
        <p:blipFill>
          <a:blip r:embed="rId2"/>
          <a:stretch>
            <a:fillRect/>
          </a:stretch>
        </p:blipFill>
        <p:spPr>
          <a:xfrm>
            <a:off x="939800" y="2634933"/>
            <a:ext cx="3074988" cy="3074987"/>
          </a:xfrm>
          <a:prstGeom prst="rect">
            <a:avLst/>
          </a:prstGeom>
          <a:noFill/>
          <a:ln w="9525">
            <a:noFill/>
          </a:ln>
        </p:spPr>
      </p:pic>
      <p:pic>
        <p:nvPicPr>
          <p:cNvPr id="17413" name="图片 5" descr="u=2400684951,3151686174&amp;fm=11&amp;gp=0.jpg"/>
          <p:cNvPicPr>
            <a:picLocks noChangeAspect="1"/>
          </p:cNvPicPr>
          <p:nvPr/>
        </p:nvPicPr>
        <p:blipFill>
          <a:blip r:embed="rId3"/>
          <a:stretch>
            <a:fillRect/>
          </a:stretch>
        </p:blipFill>
        <p:spPr>
          <a:xfrm>
            <a:off x="8592185" y="2224405"/>
            <a:ext cx="2580640" cy="3585210"/>
          </a:xfrm>
          <a:prstGeom prst="rect">
            <a:avLst/>
          </a:prstGeom>
          <a:noFill/>
          <a:ln w="9525">
            <a:noFill/>
          </a:ln>
        </p:spPr>
      </p:pic>
      <p:pic>
        <p:nvPicPr>
          <p:cNvPr id="17414" name="图片 6" descr="1304681257657.jpg"/>
          <p:cNvPicPr>
            <a:picLocks noChangeAspect="1"/>
          </p:cNvPicPr>
          <p:nvPr/>
        </p:nvPicPr>
        <p:blipFill>
          <a:blip r:embed="rId4"/>
          <a:stretch>
            <a:fillRect/>
          </a:stretch>
        </p:blipFill>
        <p:spPr>
          <a:xfrm>
            <a:off x="4175125" y="2635250"/>
            <a:ext cx="4222750" cy="30753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6389"/>
                                        </p:tgtEl>
                                        <p:attrNameLst>
                                          <p:attrName>style.visibility</p:attrName>
                                        </p:attrNameLst>
                                      </p:cBhvr>
                                      <p:to>
                                        <p:strVal val="visible"/>
                                      </p:to>
                                    </p:set>
                                    <p:animEffect transition="in" filter="wipe(left)">
                                      <p:cBhvr>
                                        <p:cTn id="26" dur="500"/>
                                        <p:tgtEl>
                                          <p:spTgt spid="16389"/>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7414"/>
                                        </p:tgtEl>
                                        <p:attrNameLst>
                                          <p:attrName>style.visibility</p:attrName>
                                        </p:attrNameLst>
                                      </p:cBhvr>
                                      <p:to>
                                        <p:strVal val="visible"/>
                                      </p:to>
                                    </p:set>
                                    <p:animEffect transition="in" filter="wipe(left)">
                                      <p:cBhvr>
                                        <p:cTn id="30" dur="500"/>
                                        <p:tgtEl>
                                          <p:spTgt spid="17414"/>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7413"/>
                                        </p:tgtEl>
                                        <p:attrNameLst>
                                          <p:attrName>style.visibility</p:attrName>
                                        </p:attrNameLst>
                                      </p:cBhvr>
                                      <p:to>
                                        <p:strVal val="visible"/>
                                      </p:to>
                                    </p:set>
                                    <p:animEffect transition="in" filter="wipe(left)">
                                      <p:cBhvr>
                                        <p:cTn id="34"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2.1 </a:t>
            </a:r>
            <a:r>
              <a:rPr lang="zh-CN" altLang="en-US" sz="2000" b="1" dirty="0" smtClean="0">
                <a:solidFill>
                  <a:srgbClr val="65AA81"/>
                </a:solidFill>
                <a:latin typeface="华文细黑" panose="02010600040101010101" charset="-122"/>
                <a:ea typeface="华文细黑" panose="02010600040101010101" charset="-122"/>
                <a:sym typeface="+mn-ea"/>
              </a:rPr>
              <a:t>动画策划</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3812540" y="3006725"/>
            <a:ext cx="5115560" cy="1630045"/>
          </a:xfrm>
          <a:prstGeom prst="rect">
            <a:avLst/>
          </a:prstGeom>
        </p:spPr>
        <p:txBody>
          <a:bodyPr wrap="square">
            <a:spAutoFit/>
          </a:bodyPr>
          <a:lstStyle/>
          <a:p>
            <a:pPr algn="l"/>
            <a:r>
              <a:rPr lang="en-US" altLang="ja-JP" sz="2000" dirty="0">
                <a:solidFill>
                  <a:srgbClr val="65AA81"/>
                </a:solidFill>
                <a:latin typeface="微软雅黑" panose="020B0503020204020204" charset="-122"/>
                <a:ea typeface="微软雅黑" panose="020B0503020204020204" charset="-122"/>
                <a:sym typeface="+mn-ea"/>
              </a:rPr>
              <a:t>       </a:t>
            </a:r>
            <a:r>
              <a:rPr lang="ja-JP" altLang="en-US" sz="2000" dirty="0">
                <a:solidFill>
                  <a:srgbClr val="65AA81"/>
                </a:solidFill>
                <a:latin typeface="微软雅黑" panose="020B0503020204020204" charset="-122"/>
                <a:ea typeface="微软雅黑" panose="020B0503020204020204" charset="-122"/>
                <a:sym typeface="+mn-ea"/>
              </a:rPr>
              <a:t>普通在进行所谓的动画制作之前，常有一段为时不短的「动画制作前期」。前期是指要开始制作的准备工作。但是前期的前面呢?</a:t>
            </a:r>
            <a:r>
              <a:rPr lang="en-US" altLang="ja-JP" sz="2000" dirty="0">
                <a:solidFill>
                  <a:srgbClr val="65AA81"/>
                </a:solidFill>
                <a:latin typeface="微软雅黑" panose="020B0503020204020204" charset="-122"/>
                <a:ea typeface="微软雅黑" panose="020B0503020204020204" charset="-122"/>
                <a:sym typeface="+mn-ea"/>
              </a:rPr>
              <a:t>      </a:t>
            </a:r>
            <a:r>
              <a:rPr kumimoji="1" lang="zh-CN" altLang="en-US" sz="2000" b="1" noProof="0" dirty="0">
                <a:solidFill>
                  <a:srgbClr val="FF0000"/>
                </a:solidFill>
                <a:effectLst>
                  <a:outerShdw blurRad="38100" dist="38100" dir="2700000" algn="tl">
                    <a:srgbClr val="000000"/>
                  </a:outerShdw>
                </a:effectLst>
                <a:latin typeface="MingLiU" pitchFamily="49" charset="-120"/>
                <a:ea typeface="MingLiU" pitchFamily="49" charset="-120"/>
                <a:cs typeface="Times New Roman" panose="02020603050405020304" charset="0"/>
                <a:sym typeface="+mn-ea"/>
              </a:rPr>
              <a:t>策划</a:t>
            </a:r>
            <a:r>
              <a:rPr kumimoji="1" lang="zh-CN" altLang="en-US" sz="2000" noProof="0" dirty="0">
                <a:effectLst>
                  <a:outerShdw blurRad="38100" dist="38100" dir="2700000" algn="tl">
                    <a:srgbClr val="000000"/>
                  </a:outerShdw>
                </a:effectLst>
                <a:latin typeface="宋体" panose="02010600030101010101" pitchFamily="2" charset="-122"/>
                <a:ea typeface="宋体" panose="02010600030101010101" pitchFamily="2" charset="-122"/>
                <a:cs typeface="Times New Roman" panose="02020603050405020304" charset="0"/>
                <a:sym typeface="+mn-ea"/>
              </a:rPr>
              <a:t> </a:t>
            </a:r>
            <a:endParaRPr kumimoji="1" lang="zh-CN" altLang="en-US" sz="2000" kern="1200" cap="none" spc="0" normalizeH="0" baseline="0" noProof="0" dirty="0">
              <a:effectLst>
                <a:outerShdw blurRad="38100" dist="38100" dir="2700000" algn="tl">
                  <a:srgbClr val="000000"/>
                </a:outerShdw>
              </a:effectLst>
              <a:latin typeface="宋体" panose="02010600030101010101" pitchFamily="2" charset="-122"/>
              <a:ea typeface="宋体" panose="02010600030101010101" pitchFamily="2" charset="-122"/>
              <a:cs typeface="Times New Roman" panose="02020603050405020304" charset="0"/>
            </a:endParaRPr>
          </a:p>
          <a:p>
            <a:pPr algn="l"/>
            <a:endParaRPr lang="zh-CN" altLang="en-US" sz="2000" dirty="0">
              <a:solidFill>
                <a:srgbClr val="65AA81"/>
              </a:solidFill>
              <a:latin typeface="微软雅黑" panose="020B0503020204020204" charset="-122"/>
              <a:ea typeface="微软雅黑" panose="020B0503020204020204" charset="-122"/>
              <a:sym typeface="+mn-ea"/>
            </a:endParaRPr>
          </a:p>
        </p:txBody>
      </p:sp>
      <p:sp>
        <p:nvSpPr>
          <p:cNvPr id="12292" name="AutoShape 19"/>
          <p:cNvSpPr/>
          <p:nvPr/>
        </p:nvSpPr>
        <p:spPr>
          <a:xfrm>
            <a:off x="2769870" y="1464310"/>
            <a:ext cx="7200900" cy="4321175"/>
          </a:xfrm>
          <a:custGeom>
            <a:avLst/>
            <a:gdLst>
              <a:gd name="txL" fmla="*/ 3163 w 21600"/>
              <a:gd name="txT" fmla="*/ 3163 h 21600"/>
              <a:gd name="txR" fmla="*/ 18437 w 21600"/>
              <a:gd name="txB" fmla="*/ 18437 h 21600"/>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38" y="10800"/>
                </a:moveTo>
                <a:cubicBezTo>
                  <a:pt x="1738" y="15805"/>
                  <a:pt x="5795" y="19862"/>
                  <a:pt x="10800" y="19862"/>
                </a:cubicBezTo>
                <a:cubicBezTo>
                  <a:pt x="15805" y="19862"/>
                  <a:pt x="19862" y="15805"/>
                  <a:pt x="19862" y="10800"/>
                </a:cubicBezTo>
                <a:cubicBezTo>
                  <a:pt x="19862" y="5795"/>
                  <a:pt x="15805" y="1738"/>
                  <a:pt x="10800" y="1738"/>
                </a:cubicBezTo>
                <a:cubicBezTo>
                  <a:pt x="5795" y="1738"/>
                  <a:pt x="1738" y="5795"/>
                  <a:pt x="1738" y="10800"/>
                </a:cubicBezTo>
                <a:close/>
              </a:path>
            </a:pathLst>
          </a:custGeom>
          <a:solidFill>
            <a:schemeClr val="accent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12292"/>
                                        </p:tgtEl>
                                        <p:attrNameLst>
                                          <p:attrName>style.visibility</p:attrName>
                                        </p:attrNameLst>
                                      </p:cBhvr>
                                      <p:to>
                                        <p:strVal val="visible"/>
                                      </p:to>
                                    </p:set>
                                    <p:animEffect transition="in" filter="randombar(horizontal)">
                                      <p:cBhvr>
                                        <p:cTn id="22" dur="500"/>
                                        <p:tgtEl>
                                          <p:spTgt spid="12292"/>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ppt_y</p:attrName>
                                        </p:attrNameLst>
                                      </p:cBhvr>
                                      <p:tavLst>
                                        <p:tav tm="0">
                                          <p:val>
                                            <p:strVal val="#ppt_y+#ppt_h*1.125000"/>
                                          </p:val>
                                        </p:tav>
                                        <p:tav tm="100000">
                                          <p:val>
                                            <p:strVal val="#ppt_y"/>
                                          </p:val>
                                        </p:tav>
                                      </p:tavLst>
                                    </p:anim>
                                    <p:animEffect transition="in" filter="wipe(up)">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P spid="1229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44415" y="1076960"/>
            <a:ext cx="2469515" cy="2324735"/>
            <a:chOff x="7949" y="1421"/>
            <a:chExt cx="3256" cy="3065"/>
          </a:xfrm>
        </p:grpSpPr>
        <p:sp>
          <p:nvSpPr>
            <p:cNvPr id="5" name="椭圆 4"/>
            <p:cNvSpPr/>
            <p:nvPr/>
          </p:nvSpPr>
          <p:spPr>
            <a:xfrm>
              <a:off x="8210" y="1421"/>
              <a:ext cx="2777" cy="2777"/>
            </a:xfrm>
            <a:prstGeom prst="ellipse">
              <a:avLst/>
            </a:prstGeom>
            <a:solidFill>
              <a:srgbClr val="65AA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7949" y="2934"/>
              <a:ext cx="3256" cy="1552"/>
            </a:xfrm>
            <a:prstGeom prst="rect">
              <a:avLst/>
            </a:prstGeom>
          </p:spPr>
        </p:pic>
      </p:grpSp>
      <p:sp>
        <p:nvSpPr>
          <p:cNvPr id="8" name="文本框 7"/>
          <p:cNvSpPr txBox="1"/>
          <p:nvPr/>
        </p:nvSpPr>
        <p:spPr>
          <a:xfrm>
            <a:off x="5231130" y="1474470"/>
            <a:ext cx="1730375" cy="583565"/>
          </a:xfrm>
          <a:prstGeom prst="rect">
            <a:avLst/>
          </a:prstGeom>
          <a:noFill/>
        </p:spPr>
        <p:txBody>
          <a:bodyPr wrap="square" rtlCol="0">
            <a:spAutoFit/>
          </a:bodyPr>
          <a:lstStyle/>
          <a:p>
            <a:pPr algn="ctr"/>
            <a:r>
              <a:rPr lang="en-US" altLang="zh-CN" sz="3200" dirty="0" smtClean="0">
                <a:solidFill>
                  <a:schemeClr val="bg1"/>
                </a:solidFill>
                <a:latin typeface="华文细黑" panose="02010600040101010101" charset="-122"/>
                <a:ea typeface="华文细黑" panose="02010600040101010101" charset="-122"/>
              </a:rPr>
              <a:t>2.5</a:t>
            </a:r>
            <a:endParaRPr lang="en-US" altLang="zh-CN" sz="3200" dirty="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3147935" y="4426735"/>
            <a:ext cx="5989320" cy="521970"/>
          </a:xfrm>
          <a:prstGeom prst="rect">
            <a:avLst/>
          </a:prstGeom>
          <a:noFill/>
        </p:spPr>
        <p:txBody>
          <a:bodyPr wrap="square" rtlCol="0">
            <a:spAutoFit/>
          </a:bodyPr>
          <a:lstStyle/>
          <a:p>
            <a:pPr algn="ctr" fontAlgn="auto">
              <a:lnSpc>
                <a:spcPct val="100000"/>
              </a:lnSpc>
            </a:pPr>
            <a:r>
              <a:rPr lang="zh-CN" altLang="en-US" sz="2800" b="1" dirty="0">
                <a:solidFill>
                  <a:srgbClr val="65AA81"/>
                </a:solidFill>
                <a:latin typeface="华文细黑" panose="02010600040101010101" charset="-122"/>
                <a:ea typeface="华文细黑" panose="02010600040101010101" charset="-122"/>
                <a:sym typeface="+mn-ea"/>
              </a:rPr>
              <a:t>试映、宣传、行销</a:t>
            </a:r>
            <a:endParaRPr lang="zh-CN" altLang="en-US" sz="2800" b="1" dirty="0">
              <a:solidFill>
                <a:srgbClr val="65AA81"/>
              </a:solidFill>
              <a:latin typeface="华文细黑" panose="02010600040101010101" charset="-122"/>
              <a:ea typeface="华文细黑" panose="02010600040101010101"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par>
                          <p:cTn id="12" fill="hold">
                            <p:stCondLst>
                              <p:cond delay="1000"/>
                            </p:stCondLst>
                            <p:childTnLst>
                              <p:par>
                                <p:cTn id="13" presetID="47" presetClass="entr" presetSubtype="0" fill="hold" grpId="3"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5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11"/>
                                        </p:tgtEl>
                                        <p:attrNameLst>
                                          <p:attrName>fillcolor</p:attrName>
                                        </p:attrNameLst>
                                      </p:cBhvr>
                                      <p:tavLst>
                                        <p:tav tm="0">
                                          <p:val>
                                            <p:clrVal>
                                              <a:schemeClr val="accent2"/>
                                            </p:clrVal>
                                          </p:val>
                                        </p:tav>
                                        <p:tav tm="50000">
                                          <p:val>
                                            <p:clrVal>
                                              <a:schemeClr val="hlink"/>
                                            </p:clrVal>
                                          </p:val>
                                        </p:tav>
                                      </p:tavLst>
                                    </p:anim>
                                    <p:set>
                                      <p:cBhvr>
                                        <p:cTn id="23" dur="5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11" grpId="0"/>
      <p:bldP spid="27"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2.5  </a:t>
            </a:r>
            <a:r>
              <a:rPr lang="zh-CN" altLang="en-US" sz="2000" b="1" dirty="0" smtClean="0">
                <a:solidFill>
                  <a:srgbClr val="65AA81"/>
                </a:solidFill>
                <a:latin typeface="华文细黑" panose="02010600040101010101" charset="-122"/>
                <a:ea typeface="华文细黑" panose="02010600040101010101" charset="-122"/>
                <a:sym typeface="+mn-ea"/>
              </a:rPr>
              <a:t>试映、宣传、行销</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5" name="文本框 4"/>
          <p:cNvSpPr txBox="1"/>
          <p:nvPr/>
        </p:nvSpPr>
        <p:spPr>
          <a:xfrm>
            <a:off x="1214754" y="1424940"/>
            <a:ext cx="10526789" cy="646331"/>
          </a:xfrm>
          <a:prstGeom prst="rect">
            <a:avLst/>
          </a:prstGeom>
          <a:noFill/>
        </p:spPr>
        <p:txBody>
          <a:bodyPr wrap="square" rtlCol="0" anchor="t">
            <a:spAutoFit/>
          </a:bodyPr>
          <a:lstStyle/>
          <a:p>
            <a:pPr algn="l"/>
            <a:r>
              <a:rPr dirty="0">
                <a:solidFill>
                  <a:srgbClr val="65AA81"/>
                </a:solidFill>
                <a:latin typeface="微软雅黑" panose="020B0503020204020204" charset="-122"/>
                <a:ea typeface="微软雅黑" panose="020B0503020204020204" charset="-122"/>
                <a:sym typeface="+mn-ea"/>
              </a:rPr>
              <a:t>在制作电影版动画时</a:t>
            </a:r>
            <a:r>
              <a:rPr lang="zh-CN"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影音合成之后将会在各影视制作公司的视听室进行第一次试映。</a:t>
            </a:r>
            <a:endParaRPr dirty="0">
              <a:solidFill>
                <a:srgbClr val="65AA81"/>
              </a:solidFill>
              <a:latin typeface="微软雅黑" panose="020B0503020204020204" charset="-122"/>
              <a:ea typeface="微软雅黑" panose="020B0503020204020204" charset="-122"/>
              <a:sym typeface="+mn-ea"/>
            </a:endParaRPr>
          </a:p>
          <a:p>
            <a:pPr algn="l"/>
            <a:r>
              <a:rPr dirty="0">
                <a:solidFill>
                  <a:srgbClr val="65AA81"/>
                </a:solidFill>
                <a:latin typeface="微软雅黑" panose="020B0503020204020204" charset="-122"/>
                <a:ea typeface="微软雅黑" panose="020B0503020204020204" charset="-122"/>
                <a:sym typeface="+mn-ea"/>
              </a:rPr>
              <a:t>试映的原因除了在大屏幕上作最后的制作错误检视之外</a:t>
            </a:r>
            <a:r>
              <a:rPr lang="zh-CN" dirty="0">
                <a:solidFill>
                  <a:srgbClr val="65AA81"/>
                </a:solidFill>
                <a:latin typeface="微软雅黑" panose="020B0503020204020204" charset="-122"/>
                <a:ea typeface="微软雅黑" panose="020B0503020204020204" charset="-122"/>
                <a:sym typeface="+mn-ea"/>
              </a:rPr>
              <a:t>，</a:t>
            </a:r>
            <a:r>
              <a:rPr dirty="0" smtClean="0">
                <a:solidFill>
                  <a:srgbClr val="65AA81"/>
                </a:solidFill>
                <a:latin typeface="微软雅黑" panose="020B0503020204020204" charset="-122"/>
                <a:ea typeface="微软雅黑" panose="020B0503020204020204" charset="-122"/>
                <a:sym typeface="+mn-ea"/>
              </a:rPr>
              <a:t>还</a:t>
            </a:r>
            <a:r>
              <a:rPr lang="zh-CN" altLang="en-US" dirty="0" smtClean="0">
                <a:solidFill>
                  <a:srgbClr val="65AA81"/>
                </a:solidFill>
                <a:latin typeface="微软雅黑" panose="020B0503020204020204" charset="-122"/>
                <a:ea typeface="微软雅黑" panose="020B0503020204020204" charset="-122"/>
                <a:sym typeface="+mn-ea"/>
              </a:rPr>
              <a:t>要</a:t>
            </a:r>
            <a:r>
              <a:rPr dirty="0" err="1" smtClean="0">
                <a:solidFill>
                  <a:srgbClr val="65AA81"/>
                </a:solidFill>
                <a:latin typeface="微软雅黑" panose="020B0503020204020204" charset="-122"/>
                <a:ea typeface="微软雅黑" panose="020B0503020204020204" charset="-122"/>
                <a:sym typeface="+mn-ea"/>
              </a:rPr>
              <a:t>请相关业界人士观看影片以利于宣传</a:t>
            </a:r>
            <a:r>
              <a:rPr dirty="0">
                <a:solidFill>
                  <a:srgbClr val="65AA81"/>
                </a:solidFill>
                <a:latin typeface="微软雅黑" panose="020B0503020204020204" charset="-122"/>
                <a:ea typeface="微软雅黑" panose="020B0503020204020204" charset="-122"/>
                <a:sym typeface="+mn-ea"/>
              </a:rPr>
              <a:t>。</a:t>
            </a:r>
            <a:endParaRPr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07114049"/>
          <p:cNvPicPr>
            <a:picLocks noChangeAspect="1"/>
          </p:cNvPicPr>
          <p:nvPr/>
        </p:nvPicPr>
        <p:blipFill>
          <a:blip r:embed="rId2"/>
          <a:stretch>
            <a:fillRect/>
          </a:stretch>
        </p:blipFill>
        <p:spPr>
          <a:xfrm>
            <a:off x="6714490" y="2590800"/>
            <a:ext cx="4952365" cy="3317240"/>
          </a:xfrm>
          <a:prstGeom prst="rect">
            <a:avLst/>
          </a:prstGeom>
        </p:spPr>
      </p:pic>
      <p:pic>
        <p:nvPicPr>
          <p:cNvPr id="4" name="图片 3" descr="QQ图片20211107113954"/>
          <p:cNvPicPr>
            <a:picLocks noChangeAspect="1"/>
          </p:cNvPicPr>
          <p:nvPr/>
        </p:nvPicPr>
        <p:blipFill>
          <a:blip r:embed="rId3"/>
          <a:stretch>
            <a:fillRect/>
          </a:stretch>
        </p:blipFill>
        <p:spPr>
          <a:xfrm>
            <a:off x="598170" y="2590800"/>
            <a:ext cx="5972810" cy="3317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randombar(horizontal)">
                                      <p:cBhvr>
                                        <p:cTn id="26" dur="500"/>
                                        <p:tgtEl>
                                          <p:spTgt spid="4"/>
                                        </p:tgtEl>
                                      </p:cBhvr>
                                    </p:animEffect>
                                  </p:childTnLst>
                                </p:cTn>
                              </p:par>
                            </p:childTnLst>
                          </p:cTn>
                        </p:par>
                        <p:par>
                          <p:cTn id="27" fill="hold">
                            <p:stCondLst>
                              <p:cond delay="2500"/>
                            </p:stCondLst>
                            <p:childTnLst>
                              <p:par>
                                <p:cTn id="28" presetID="14" presetClass="entr" presetSubtype="1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randombar(horizont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2.5  </a:t>
            </a:r>
            <a:r>
              <a:rPr lang="zh-CN" altLang="en-US" sz="2000" b="1" dirty="0" smtClean="0">
                <a:solidFill>
                  <a:srgbClr val="65AA81"/>
                </a:solidFill>
                <a:latin typeface="华文细黑" panose="02010600040101010101" charset="-122"/>
                <a:ea typeface="华文细黑" panose="02010600040101010101" charset="-122"/>
                <a:sym typeface="+mn-ea"/>
              </a:rPr>
              <a:t>试映、宣传、行销</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5" name="文本框 4"/>
          <p:cNvSpPr txBox="1"/>
          <p:nvPr/>
        </p:nvSpPr>
        <p:spPr>
          <a:xfrm>
            <a:off x="1169035" y="1201420"/>
            <a:ext cx="10019030" cy="645160"/>
          </a:xfrm>
          <a:prstGeom prst="rect">
            <a:avLst/>
          </a:prstGeom>
          <a:noFill/>
        </p:spPr>
        <p:txBody>
          <a:bodyPr wrap="square" rtlCol="0" anchor="t">
            <a:spAutoFit/>
          </a:bodyPr>
          <a:lstStyle/>
          <a:p>
            <a:pPr algn="l"/>
            <a:r>
              <a:rPr dirty="0">
                <a:solidFill>
                  <a:srgbClr val="65AA81"/>
                </a:solidFill>
                <a:latin typeface="微软雅黑" panose="020B0503020204020204" charset="-122"/>
                <a:ea typeface="微软雅黑" panose="020B0503020204020204" charset="-122"/>
                <a:sym typeface="+mn-ea"/>
              </a:rPr>
              <a:t>动画作品从策划到推出都要经由传播(广告)公司的包装和推销才能和大众见面。</a:t>
            </a:r>
            <a:endParaRPr dirty="0">
              <a:solidFill>
                <a:srgbClr val="65AA81"/>
              </a:solidFill>
              <a:latin typeface="微软雅黑" panose="020B0503020204020204" charset="-122"/>
              <a:ea typeface="微软雅黑" panose="020B0503020204020204" charset="-122"/>
              <a:sym typeface="+mn-ea"/>
            </a:endParaRPr>
          </a:p>
          <a:p>
            <a:pPr algn="l"/>
            <a:r>
              <a:rPr dirty="0">
                <a:solidFill>
                  <a:srgbClr val="65AA81"/>
                </a:solidFill>
                <a:latin typeface="微软雅黑" panose="020B0503020204020204" charset="-122"/>
                <a:ea typeface="微软雅黑" panose="020B0503020204020204" charset="-122"/>
                <a:sym typeface="+mn-ea"/>
              </a:rPr>
              <a:t>投资集团在实际的动画制作中并没有很大的影响</a:t>
            </a:r>
            <a:r>
              <a:rPr lang="zh-CN" dirty="0">
                <a:solidFill>
                  <a:srgbClr val="65AA81"/>
                </a:solidFill>
                <a:latin typeface="微软雅黑" panose="020B0503020204020204" charset="-122"/>
                <a:ea typeface="微软雅黑" panose="020B0503020204020204" charset="-122"/>
                <a:sym typeface="+mn-ea"/>
              </a:rPr>
              <a:t>，</a:t>
            </a:r>
            <a:r>
              <a:rPr dirty="0">
                <a:solidFill>
                  <a:srgbClr val="65AA81"/>
                </a:solidFill>
                <a:latin typeface="微软雅黑" panose="020B0503020204020204" charset="-122"/>
                <a:ea typeface="微软雅黑" panose="020B0503020204020204" charset="-122"/>
                <a:sym typeface="+mn-ea"/>
              </a:rPr>
              <a:t>但是对宣传销售过程有不小的影响力。</a:t>
            </a:r>
            <a:endParaRPr dirty="0">
              <a:solidFill>
                <a:srgbClr val="65AA81"/>
              </a:solidFill>
              <a:latin typeface="微软雅黑" panose="020B0503020204020204" charset="-122"/>
              <a:ea typeface="微软雅黑" panose="020B0503020204020204" charset="-122"/>
              <a:sym typeface="+mn-ea"/>
            </a:endParaRPr>
          </a:p>
        </p:txBody>
      </p:sp>
      <p:pic>
        <p:nvPicPr>
          <p:cNvPr id="4" name="图片 6" descr="u=793676800,2656423572&amp;fm=21&amp;gp=0.jpg"/>
          <p:cNvPicPr>
            <a:picLocks noChangeAspect="1"/>
          </p:cNvPicPr>
          <p:nvPr/>
        </p:nvPicPr>
        <p:blipFill>
          <a:blip r:embed="rId2"/>
          <a:stretch>
            <a:fillRect/>
          </a:stretch>
        </p:blipFill>
        <p:spPr>
          <a:xfrm>
            <a:off x="9048750" y="2152015"/>
            <a:ext cx="2621280" cy="3921760"/>
          </a:xfrm>
          <a:prstGeom prst="rect">
            <a:avLst/>
          </a:prstGeom>
          <a:noFill/>
          <a:ln w="9525">
            <a:noFill/>
          </a:ln>
        </p:spPr>
      </p:pic>
      <p:pic>
        <p:nvPicPr>
          <p:cNvPr id="21509" name="图片 5" descr="00786538.jpg"/>
          <p:cNvPicPr>
            <a:picLocks noChangeAspect="1"/>
          </p:cNvPicPr>
          <p:nvPr/>
        </p:nvPicPr>
        <p:blipFill>
          <a:blip r:embed="rId3"/>
          <a:stretch>
            <a:fillRect/>
          </a:stretch>
        </p:blipFill>
        <p:spPr>
          <a:xfrm>
            <a:off x="6370955" y="2152015"/>
            <a:ext cx="2593340" cy="3921125"/>
          </a:xfrm>
          <a:prstGeom prst="rect">
            <a:avLst/>
          </a:prstGeom>
          <a:noFill/>
          <a:ln w="9525">
            <a:noFill/>
          </a:ln>
        </p:spPr>
      </p:pic>
      <p:pic>
        <p:nvPicPr>
          <p:cNvPr id="21510" name="图片 6" descr="ent011.jpg"/>
          <p:cNvPicPr>
            <a:picLocks noChangeAspect="1"/>
          </p:cNvPicPr>
          <p:nvPr/>
        </p:nvPicPr>
        <p:blipFill>
          <a:blip r:embed="rId4"/>
          <a:stretch>
            <a:fillRect/>
          </a:stretch>
        </p:blipFill>
        <p:spPr>
          <a:xfrm>
            <a:off x="610870" y="2152015"/>
            <a:ext cx="5664835" cy="39211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1510"/>
                                        </p:tgtEl>
                                        <p:attrNameLst>
                                          <p:attrName>style.visibility</p:attrName>
                                        </p:attrNameLst>
                                      </p:cBhvr>
                                      <p:to>
                                        <p:strVal val="visible"/>
                                      </p:to>
                                    </p:set>
                                    <p:animEffect transition="in" filter="wipe(left)">
                                      <p:cBhvr>
                                        <p:cTn id="26" dur="500"/>
                                        <p:tgtEl>
                                          <p:spTgt spid="21510"/>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1509"/>
                                        </p:tgtEl>
                                        <p:attrNameLst>
                                          <p:attrName>style.visibility</p:attrName>
                                        </p:attrNameLst>
                                      </p:cBhvr>
                                      <p:to>
                                        <p:strVal val="visible"/>
                                      </p:to>
                                    </p:set>
                                    <p:animEffect transition="in" filter="wipe(left)">
                                      <p:cBhvr>
                                        <p:cTn id="30" dur="500"/>
                                        <p:tgtEl>
                                          <p:spTgt spid="21509"/>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花1"/>
          <p:cNvPicPr>
            <a:picLocks noChangeAspect="1"/>
          </p:cNvPicPr>
          <p:nvPr/>
        </p:nvPicPr>
        <p:blipFill>
          <a:blip r:embed="rId1"/>
          <a:stretch>
            <a:fillRect/>
          </a:stretch>
        </p:blipFill>
        <p:spPr>
          <a:xfrm rot="1560000">
            <a:off x="9475470" y="4395470"/>
            <a:ext cx="3404235" cy="3443605"/>
          </a:xfrm>
          <a:prstGeom prst="rect">
            <a:avLst/>
          </a:prstGeom>
        </p:spPr>
      </p:pic>
      <p:pic>
        <p:nvPicPr>
          <p:cNvPr id="6" name="图片 5" descr="花1"/>
          <p:cNvPicPr>
            <a:picLocks noChangeAspect="1"/>
          </p:cNvPicPr>
          <p:nvPr/>
        </p:nvPicPr>
        <p:blipFill>
          <a:blip r:embed="rId1"/>
          <a:stretch>
            <a:fillRect/>
          </a:stretch>
        </p:blipFill>
        <p:spPr>
          <a:xfrm rot="1560000" flipH="1" flipV="1">
            <a:off x="-682625" y="-995045"/>
            <a:ext cx="3404235" cy="3443605"/>
          </a:xfrm>
          <a:prstGeom prst="rect">
            <a:avLst/>
          </a:prstGeom>
        </p:spPr>
      </p:pic>
      <p:pic>
        <p:nvPicPr>
          <p:cNvPr id="24" name="图片 23" descr="蝴蝶"/>
          <p:cNvPicPr>
            <a:picLocks noChangeAspect="1"/>
          </p:cNvPicPr>
          <p:nvPr/>
        </p:nvPicPr>
        <p:blipFill>
          <a:blip r:embed="rId2"/>
          <a:stretch>
            <a:fillRect/>
          </a:stretch>
        </p:blipFill>
        <p:spPr>
          <a:xfrm>
            <a:off x="3126740" y="3977640"/>
            <a:ext cx="1156335" cy="1047750"/>
          </a:xfrm>
          <a:prstGeom prst="rect">
            <a:avLst/>
          </a:prstGeom>
        </p:spPr>
      </p:pic>
      <p:pic>
        <p:nvPicPr>
          <p:cNvPr id="25" name="图片 24" descr="小鸟"/>
          <p:cNvPicPr>
            <a:picLocks noChangeAspect="1"/>
          </p:cNvPicPr>
          <p:nvPr/>
        </p:nvPicPr>
        <p:blipFill>
          <a:blip r:embed="rId3"/>
          <a:stretch>
            <a:fillRect/>
          </a:stretch>
        </p:blipFill>
        <p:spPr>
          <a:xfrm flipH="1">
            <a:off x="7903845" y="1485900"/>
            <a:ext cx="823595" cy="992505"/>
          </a:xfrm>
          <a:prstGeom prst="rect">
            <a:avLst/>
          </a:prstGeom>
        </p:spPr>
      </p:pic>
      <p:sp>
        <p:nvSpPr>
          <p:cNvPr id="27" name="文本框 26"/>
          <p:cNvSpPr txBox="1"/>
          <p:nvPr/>
        </p:nvSpPr>
        <p:spPr>
          <a:xfrm>
            <a:off x="3571240" y="2230120"/>
            <a:ext cx="5049520" cy="1005840"/>
          </a:xfrm>
          <a:prstGeom prst="rect">
            <a:avLst/>
          </a:prstGeom>
          <a:noFill/>
        </p:spPr>
        <p:txBody>
          <a:bodyPr wrap="square" rtlCol="0">
            <a:spAutoFit/>
          </a:bodyPr>
          <a:lstStyle/>
          <a:p>
            <a:pPr algn="ctr"/>
            <a:r>
              <a:rPr lang="zh-CN" altLang="en-US" sz="6000">
                <a:solidFill>
                  <a:srgbClr val="65AA81"/>
                </a:solidFill>
                <a:latin typeface="华文细黑" panose="02010600040101010101" charset="-122"/>
                <a:ea typeface="华文细黑" panose="02010600040101010101" charset="-122"/>
              </a:rPr>
              <a:t>谢谢您的观看</a:t>
            </a:r>
            <a:endParaRPr lang="zh-CN" altLang="en-US" sz="6000">
              <a:solidFill>
                <a:srgbClr val="65AA81"/>
              </a:solidFill>
              <a:latin typeface="华文细黑" panose="02010600040101010101" charset="-122"/>
              <a:ea typeface="华文细黑" panose="02010600040101010101" charset="-122"/>
            </a:endParaRPr>
          </a:p>
        </p:txBody>
      </p:sp>
      <p:sp>
        <p:nvSpPr>
          <p:cNvPr id="28" name="矩形 27"/>
          <p:cNvSpPr/>
          <p:nvPr/>
        </p:nvSpPr>
        <p:spPr>
          <a:xfrm>
            <a:off x="3806825" y="3577590"/>
            <a:ext cx="4578350" cy="534670"/>
          </a:xfrm>
          <a:prstGeom prst="rect">
            <a:avLst/>
          </a:prstGeom>
          <a:noFill/>
          <a:ln>
            <a:solidFill>
              <a:srgbClr val="65AA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65AA81"/>
                </a:solidFill>
              </a:rPr>
              <a:t>Thank you for watching</a:t>
            </a:r>
            <a:endParaRPr lang="en-US" altLang="zh-CN" sz="3600">
              <a:solidFill>
                <a:srgbClr val="65AA8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edge">
                                      <p:cBhvr>
                                        <p:cTn id="7" dur="500"/>
                                        <p:tgtEl>
                                          <p:spTgt spid="2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par>
                                <p:cTn id="14" presetID="2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ppt_x</p:attrName>
                                        </p:attrNameLst>
                                      </p:cBhvr>
                                      <p:tavLst>
                                        <p:tav tm="0">
                                          <p:val>
                                            <p:strVal val="#ppt_x-.2"/>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8" dur="500"/>
                                        <p:tgtEl>
                                          <p:spTgt spid="4"/>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1000"/>
                                        <p:tgtEl>
                                          <p:spTgt spid="27"/>
                                        </p:tgtEl>
                                      </p:cBhvr>
                                    </p:animEffect>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28"/>
                                        </p:tgtEl>
                                        <p:attrNameLst>
                                          <p:attrName>style.visibility</p:attrName>
                                        </p:attrNameLst>
                                      </p:cBhvr>
                                      <p:to>
                                        <p:strVal val="visible"/>
                                      </p:to>
                                    </p:set>
                                    <p:anim calcmode="discrete" valueType="clr">
                                      <p:cBhvr override="childStyle">
                                        <p:cTn id="31" dur="80"/>
                                        <p:tgtEl>
                                          <p:spTgt spid="28"/>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28"/>
                                        </p:tgtEl>
                                        <p:attrNameLst>
                                          <p:attrName>fillcolor</p:attrName>
                                        </p:attrNameLst>
                                      </p:cBhvr>
                                      <p:tavLst>
                                        <p:tav tm="0">
                                          <p:val>
                                            <p:clrVal>
                                              <a:schemeClr val="accent2"/>
                                            </p:clrVal>
                                          </p:val>
                                        </p:tav>
                                        <p:tav tm="50000">
                                          <p:val>
                                            <p:clrVal>
                                              <a:schemeClr val="hlink"/>
                                            </p:clrVal>
                                          </p:val>
                                        </p:tav>
                                      </p:tavLst>
                                    </p:anim>
                                    <p:set>
                                      <p:cBhvr>
                                        <p:cTn id="33" dur="80"/>
                                        <p:tgtEl>
                                          <p:spTgt spid="28"/>
                                        </p:tgtEl>
                                        <p:attrNameLst>
                                          <p:attrName>fill.type</p:attrName>
                                        </p:attrNameLst>
                                      </p:cBhvr>
                                      <p:to>
                                        <p:strVal val="solid"/>
                                      </p:to>
                                    </p:set>
                                  </p:childTnLst>
                                </p:cTn>
                              </p:par>
                            </p:childTnLst>
                          </p:cTn>
                        </p:par>
                        <p:par>
                          <p:cTn id="34" fill="hold">
                            <p:stCondLst>
                              <p:cond delay="3420"/>
                            </p:stCondLst>
                            <p:childTnLst>
                              <p:par>
                                <p:cTn id="35" presetID="2" presetClass="entr" presetSubtype="4"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p:bldP spid="2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2.1 </a:t>
            </a:r>
            <a:r>
              <a:rPr lang="zh-CN" altLang="en-US" sz="2000" b="1" dirty="0" smtClean="0">
                <a:solidFill>
                  <a:srgbClr val="65AA81"/>
                </a:solidFill>
                <a:latin typeface="华文细黑" panose="02010600040101010101" charset="-122"/>
                <a:ea typeface="华文细黑" panose="02010600040101010101" charset="-122"/>
                <a:sym typeface="+mn-ea"/>
              </a:rPr>
              <a:t>动画策划</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854200" y="1144270"/>
            <a:ext cx="5115560" cy="1630045"/>
          </a:xfrm>
          <a:prstGeom prst="rect">
            <a:avLst/>
          </a:prstGeom>
        </p:spPr>
        <p:txBody>
          <a:bodyPr wrap="square">
            <a:spAutoFit/>
          </a:bodyPr>
          <a:lstStyle/>
          <a:p>
            <a:pPr algn="l"/>
            <a:r>
              <a:rPr lang="en-US" altLang="ja-JP" sz="2000" dirty="0">
                <a:solidFill>
                  <a:srgbClr val="65AA81"/>
                </a:solidFill>
                <a:latin typeface="微软雅黑" panose="020B0503020204020204" charset="-122"/>
                <a:ea typeface="微软雅黑" panose="020B0503020204020204" charset="-122"/>
                <a:sym typeface="+mn-ea"/>
              </a:rPr>
              <a:t>策划又分为两种：1、原作   2、原案</a:t>
            </a:r>
            <a:endParaRPr lang="en-US" altLang="ja-JP" sz="2000" dirty="0">
              <a:solidFill>
                <a:srgbClr val="65AA81"/>
              </a:solidFill>
              <a:latin typeface="微软雅黑" panose="020B0503020204020204" charset="-122"/>
              <a:ea typeface="微软雅黑" panose="020B0503020204020204" charset="-122"/>
              <a:sym typeface="+mn-ea"/>
            </a:endParaRPr>
          </a:p>
          <a:p>
            <a:pPr algn="l"/>
            <a:endParaRPr lang="en-US" altLang="ja-JP" sz="2000" dirty="0">
              <a:solidFill>
                <a:srgbClr val="65AA81"/>
              </a:solidFill>
              <a:latin typeface="微软雅黑" panose="020B0503020204020204" charset="-122"/>
              <a:ea typeface="微软雅黑" panose="020B0503020204020204" charset="-122"/>
              <a:sym typeface="+mn-ea"/>
            </a:endParaRPr>
          </a:p>
          <a:p>
            <a:pPr algn="l"/>
            <a:r>
              <a:rPr lang="en-US" altLang="ja-JP" sz="2000" b="1" dirty="0">
                <a:solidFill>
                  <a:srgbClr val="65AA81"/>
                </a:solidFill>
                <a:latin typeface="微软雅黑" panose="020B0503020204020204" charset="-122"/>
                <a:ea typeface="微软雅黑" panose="020B0503020204020204" charset="-122"/>
                <a:sym typeface="+mn-ea"/>
              </a:rPr>
              <a:t>原作：</a:t>
            </a:r>
            <a:r>
              <a:rPr lang="en-US" altLang="ja-JP" sz="2000" dirty="0">
                <a:solidFill>
                  <a:srgbClr val="65AA81"/>
                </a:solidFill>
                <a:latin typeface="微软雅黑" panose="020B0503020204020204" charset="-122"/>
                <a:ea typeface="微软雅黑" panose="020B0503020204020204" charset="-122"/>
                <a:sym typeface="+mn-ea"/>
              </a:rPr>
              <a:t>由漫画或小说改编拍成动画的类型。</a:t>
            </a:r>
            <a:endParaRPr lang="en-US" altLang="ja-JP" sz="2000" dirty="0">
              <a:solidFill>
                <a:srgbClr val="65AA81"/>
              </a:solidFill>
              <a:latin typeface="微软雅黑" panose="020B0503020204020204" charset="-122"/>
              <a:ea typeface="微软雅黑" panose="020B0503020204020204" charset="-122"/>
              <a:sym typeface="+mn-ea"/>
            </a:endParaRPr>
          </a:p>
          <a:p>
            <a:pPr algn="l"/>
            <a:r>
              <a:rPr lang="en-US" altLang="ja-JP" sz="2000" dirty="0">
                <a:solidFill>
                  <a:srgbClr val="65AA81"/>
                </a:solidFill>
                <a:latin typeface="微软雅黑" panose="020B0503020204020204" charset="-122"/>
                <a:ea typeface="微软雅黑" panose="020B0503020204020204" charset="-122"/>
                <a:sym typeface="+mn-ea"/>
              </a:rPr>
              <a:t>    </a:t>
            </a:r>
            <a:endParaRPr kumimoji="1" lang="zh-CN" altLang="en-US" sz="2000" kern="1200" cap="none" spc="0" normalizeH="0" baseline="0" noProof="0" dirty="0">
              <a:effectLst>
                <a:outerShdw blurRad="38100" dist="38100" dir="2700000" algn="tl">
                  <a:srgbClr val="000000"/>
                </a:outerShdw>
              </a:effectLst>
              <a:latin typeface="宋体" panose="02010600030101010101" pitchFamily="2" charset="-122"/>
              <a:ea typeface="宋体" panose="02010600030101010101" pitchFamily="2" charset="-122"/>
              <a:cs typeface="Times New Roman" panose="02020603050405020304" charset="0"/>
            </a:endParaRPr>
          </a:p>
          <a:p>
            <a:pPr algn="l"/>
            <a:r>
              <a:rPr lang="en-US" altLang="ja-JP" sz="2000" dirty="0">
                <a:solidFill>
                  <a:srgbClr val="65AA81"/>
                </a:solidFill>
                <a:latin typeface="微软雅黑" panose="020B0503020204020204" charset="-122"/>
                <a:ea typeface="微软雅黑" panose="020B0503020204020204" charset="-122"/>
                <a:sym typeface="+mn-ea"/>
              </a:rPr>
              <a:t>小说改编</a:t>
            </a:r>
            <a:r>
              <a:rPr lang="zh-CN" altLang="en-US" sz="2000" dirty="0">
                <a:solidFill>
                  <a:srgbClr val="65AA81"/>
                </a:solidFill>
                <a:latin typeface="微软雅黑" panose="020B0503020204020204" charset="-122"/>
                <a:ea typeface="微软雅黑" panose="020B0503020204020204" charset="-122"/>
                <a:sym typeface="+mn-ea"/>
              </a:rPr>
              <a:t>成动画《十二国记》</a:t>
            </a:r>
            <a:endParaRPr lang="zh-CN" altLang="en-US"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05100216"/>
          <p:cNvPicPr>
            <a:picLocks noChangeAspect="1"/>
          </p:cNvPicPr>
          <p:nvPr/>
        </p:nvPicPr>
        <p:blipFill>
          <a:blip r:embed="rId2"/>
          <a:stretch>
            <a:fillRect/>
          </a:stretch>
        </p:blipFill>
        <p:spPr>
          <a:xfrm>
            <a:off x="6053455" y="2898775"/>
            <a:ext cx="5222875" cy="3358515"/>
          </a:xfrm>
          <a:prstGeom prst="rect">
            <a:avLst/>
          </a:prstGeom>
        </p:spPr>
      </p:pic>
      <p:pic>
        <p:nvPicPr>
          <p:cNvPr id="6" name="图片 5" descr="QQ图片20211105100335"/>
          <p:cNvPicPr>
            <a:picLocks noChangeAspect="1"/>
          </p:cNvPicPr>
          <p:nvPr/>
        </p:nvPicPr>
        <p:blipFill>
          <a:blip r:embed="rId3"/>
          <a:stretch>
            <a:fillRect/>
          </a:stretch>
        </p:blipFill>
        <p:spPr>
          <a:xfrm>
            <a:off x="1409065" y="2898775"/>
            <a:ext cx="4488815" cy="3358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1" presetClass="entr" presetSubtype="1"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1000"/>
                                        <p:tgtEl>
                                          <p:spTgt spid="6"/>
                                        </p:tgtEl>
                                      </p:cBhvr>
                                    </p:animEffect>
                                  </p:childTnLst>
                                </p:cTn>
                              </p:par>
                            </p:childTnLst>
                          </p:cTn>
                        </p:par>
                        <p:par>
                          <p:cTn id="28" fill="hold">
                            <p:stCondLst>
                              <p:cond delay="3000"/>
                            </p:stCondLst>
                            <p:childTnLst>
                              <p:par>
                                <p:cTn id="29" presetID="21" presetClass="entr" presetSubtype="1"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heel(1)">
                                      <p:cBhvr>
                                        <p:cTn id="3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2.1 </a:t>
            </a:r>
            <a:r>
              <a:rPr lang="zh-CN" altLang="en-US" sz="2000" b="1" dirty="0" smtClean="0">
                <a:solidFill>
                  <a:srgbClr val="65AA81"/>
                </a:solidFill>
                <a:latin typeface="华文细黑" panose="02010600040101010101" charset="-122"/>
                <a:ea typeface="华文细黑" panose="02010600040101010101" charset="-122"/>
                <a:sym typeface="+mn-ea"/>
              </a:rPr>
              <a:t>动画策划</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854200" y="1144270"/>
            <a:ext cx="5115560" cy="1630045"/>
          </a:xfrm>
          <a:prstGeom prst="rect">
            <a:avLst/>
          </a:prstGeom>
        </p:spPr>
        <p:txBody>
          <a:bodyPr wrap="square">
            <a:spAutoFit/>
          </a:bodyPr>
          <a:lstStyle/>
          <a:p>
            <a:pPr algn="l"/>
            <a:r>
              <a:rPr lang="en-US" altLang="ja-JP" sz="2000" dirty="0">
                <a:solidFill>
                  <a:srgbClr val="65AA81"/>
                </a:solidFill>
                <a:latin typeface="微软雅黑" panose="020B0503020204020204" charset="-122"/>
                <a:ea typeface="微软雅黑" panose="020B0503020204020204" charset="-122"/>
                <a:sym typeface="+mn-ea"/>
              </a:rPr>
              <a:t>策划又分为两种：1、原作   2、原案</a:t>
            </a:r>
            <a:endParaRPr lang="en-US" altLang="ja-JP" sz="2000" dirty="0">
              <a:solidFill>
                <a:srgbClr val="65AA81"/>
              </a:solidFill>
              <a:latin typeface="微软雅黑" panose="020B0503020204020204" charset="-122"/>
              <a:ea typeface="微软雅黑" panose="020B0503020204020204" charset="-122"/>
              <a:sym typeface="+mn-ea"/>
            </a:endParaRPr>
          </a:p>
          <a:p>
            <a:pPr algn="l"/>
            <a:endParaRPr lang="en-US" altLang="ja-JP" sz="2000" dirty="0">
              <a:solidFill>
                <a:srgbClr val="65AA81"/>
              </a:solidFill>
              <a:latin typeface="微软雅黑" panose="020B0503020204020204" charset="-122"/>
              <a:ea typeface="微软雅黑" panose="020B0503020204020204" charset="-122"/>
              <a:sym typeface="+mn-ea"/>
            </a:endParaRPr>
          </a:p>
          <a:p>
            <a:pPr algn="l"/>
            <a:r>
              <a:rPr lang="en-US" altLang="ja-JP" sz="2000" b="1" dirty="0">
                <a:solidFill>
                  <a:srgbClr val="65AA81"/>
                </a:solidFill>
                <a:latin typeface="微软雅黑" panose="020B0503020204020204" charset="-122"/>
                <a:ea typeface="微软雅黑" panose="020B0503020204020204" charset="-122"/>
                <a:sym typeface="+mn-ea"/>
              </a:rPr>
              <a:t>原作：</a:t>
            </a:r>
            <a:r>
              <a:rPr lang="en-US" altLang="ja-JP" sz="2000" dirty="0">
                <a:solidFill>
                  <a:srgbClr val="65AA81"/>
                </a:solidFill>
                <a:latin typeface="微软雅黑" panose="020B0503020204020204" charset="-122"/>
                <a:ea typeface="微软雅黑" panose="020B0503020204020204" charset="-122"/>
                <a:sym typeface="+mn-ea"/>
              </a:rPr>
              <a:t>由漫画或小说改编拍成动画的类型。</a:t>
            </a:r>
            <a:endParaRPr lang="en-US" altLang="ja-JP" sz="2000" dirty="0">
              <a:solidFill>
                <a:srgbClr val="65AA81"/>
              </a:solidFill>
              <a:latin typeface="微软雅黑" panose="020B0503020204020204" charset="-122"/>
              <a:ea typeface="微软雅黑" panose="020B0503020204020204" charset="-122"/>
              <a:sym typeface="+mn-ea"/>
            </a:endParaRPr>
          </a:p>
          <a:p>
            <a:pPr algn="l"/>
            <a:r>
              <a:rPr lang="en-US" altLang="ja-JP" sz="2000" dirty="0">
                <a:solidFill>
                  <a:srgbClr val="65AA81"/>
                </a:solidFill>
                <a:latin typeface="微软雅黑" panose="020B0503020204020204" charset="-122"/>
                <a:ea typeface="微软雅黑" panose="020B0503020204020204" charset="-122"/>
                <a:sym typeface="+mn-ea"/>
              </a:rPr>
              <a:t>    </a:t>
            </a:r>
            <a:endParaRPr kumimoji="1" lang="zh-CN" altLang="en-US" sz="2000" kern="1200" cap="none" spc="0" normalizeH="0" baseline="0" noProof="0" dirty="0">
              <a:effectLst>
                <a:outerShdw blurRad="38100" dist="38100" dir="2700000" algn="tl">
                  <a:srgbClr val="000000"/>
                </a:outerShdw>
              </a:effectLst>
              <a:latin typeface="宋体" panose="02010600030101010101" pitchFamily="2" charset="-122"/>
              <a:ea typeface="宋体" panose="02010600030101010101" pitchFamily="2" charset="-122"/>
              <a:cs typeface="Times New Roman" panose="02020603050405020304" charset="0"/>
            </a:endParaRPr>
          </a:p>
          <a:p>
            <a:pPr algn="l"/>
            <a:r>
              <a:rPr lang="zh-CN" altLang="en-US" sz="2000" dirty="0">
                <a:solidFill>
                  <a:srgbClr val="65AA81"/>
                </a:solidFill>
                <a:latin typeface="微软雅黑" panose="020B0503020204020204" charset="-122"/>
                <a:ea typeface="微软雅黑" panose="020B0503020204020204" charset="-122"/>
                <a:sym typeface="+mn-ea"/>
              </a:rPr>
              <a:t>漫画</a:t>
            </a:r>
            <a:r>
              <a:rPr lang="en-US" altLang="ja-JP" sz="2000" dirty="0">
                <a:solidFill>
                  <a:srgbClr val="65AA81"/>
                </a:solidFill>
                <a:latin typeface="微软雅黑" panose="020B0503020204020204" charset="-122"/>
                <a:ea typeface="微软雅黑" panose="020B0503020204020204" charset="-122"/>
                <a:sym typeface="+mn-ea"/>
              </a:rPr>
              <a:t>改编</a:t>
            </a:r>
            <a:r>
              <a:rPr lang="zh-CN" altLang="en-US" sz="2000" dirty="0">
                <a:solidFill>
                  <a:srgbClr val="65AA81"/>
                </a:solidFill>
                <a:latin typeface="微软雅黑" panose="020B0503020204020204" charset="-122"/>
                <a:ea typeface="微软雅黑" panose="020B0503020204020204" charset="-122"/>
                <a:sym typeface="+mn-ea"/>
              </a:rPr>
              <a:t>成动画《浪客剑心》</a:t>
            </a:r>
            <a:endParaRPr lang="zh-CN" altLang="en-US" sz="2000" dirty="0">
              <a:solidFill>
                <a:srgbClr val="65AA81"/>
              </a:solidFill>
              <a:latin typeface="微软雅黑" panose="020B0503020204020204" charset="-122"/>
              <a:ea typeface="微软雅黑" panose="020B0503020204020204" charset="-122"/>
              <a:sym typeface="+mn-ea"/>
            </a:endParaRPr>
          </a:p>
        </p:txBody>
      </p:sp>
      <p:pic>
        <p:nvPicPr>
          <p:cNvPr id="5" name="图片 4" descr="QQ图片20211105101427"/>
          <p:cNvPicPr>
            <a:picLocks noChangeAspect="1"/>
          </p:cNvPicPr>
          <p:nvPr/>
        </p:nvPicPr>
        <p:blipFill>
          <a:blip r:embed="rId2"/>
          <a:stretch>
            <a:fillRect/>
          </a:stretch>
        </p:blipFill>
        <p:spPr>
          <a:xfrm>
            <a:off x="6910070" y="3207385"/>
            <a:ext cx="4199255" cy="3020060"/>
          </a:xfrm>
          <a:prstGeom prst="rect">
            <a:avLst/>
          </a:prstGeom>
        </p:spPr>
      </p:pic>
      <p:pic>
        <p:nvPicPr>
          <p:cNvPr id="7" name="图片 6" descr="QQ图片20211105101411"/>
          <p:cNvPicPr>
            <a:picLocks noChangeAspect="1"/>
          </p:cNvPicPr>
          <p:nvPr/>
        </p:nvPicPr>
        <p:blipFill>
          <a:blip r:embed="rId3"/>
          <a:stretch>
            <a:fillRect/>
          </a:stretch>
        </p:blipFill>
        <p:spPr>
          <a:xfrm>
            <a:off x="789305" y="3207385"/>
            <a:ext cx="5883910" cy="3020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2.1 </a:t>
            </a:r>
            <a:r>
              <a:rPr lang="zh-CN" altLang="en-US" sz="2000" b="1" dirty="0" smtClean="0">
                <a:solidFill>
                  <a:srgbClr val="65AA81"/>
                </a:solidFill>
                <a:latin typeface="华文细黑" panose="02010600040101010101" charset="-122"/>
                <a:ea typeface="华文细黑" panose="02010600040101010101" charset="-122"/>
                <a:sym typeface="+mn-ea"/>
              </a:rPr>
              <a:t>动画策划</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1854200" y="1144270"/>
            <a:ext cx="7246620" cy="1630045"/>
          </a:xfrm>
          <a:prstGeom prst="rect">
            <a:avLst/>
          </a:prstGeom>
        </p:spPr>
        <p:txBody>
          <a:bodyPr wrap="square">
            <a:spAutoFit/>
          </a:bodyPr>
          <a:lstStyle/>
          <a:p>
            <a:pPr algn="l"/>
            <a:r>
              <a:rPr lang="en-US" altLang="ja-JP" sz="2000" dirty="0">
                <a:solidFill>
                  <a:srgbClr val="65AA81"/>
                </a:solidFill>
                <a:latin typeface="微软雅黑" panose="020B0503020204020204" charset="-122"/>
                <a:ea typeface="微软雅黑" panose="020B0503020204020204" charset="-122"/>
                <a:sym typeface="+mn-ea"/>
              </a:rPr>
              <a:t>策划又分为两种：1、原作   2、原案</a:t>
            </a:r>
            <a:endParaRPr lang="en-US" altLang="ja-JP" sz="2000" dirty="0">
              <a:solidFill>
                <a:srgbClr val="65AA81"/>
              </a:solidFill>
              <a:latin typeface="微软雅黑" panose="020B0503020204020204" charset="-122"/>
              <a:ea typeface="微软雅黑" panose="020B0503020204020204" charset="-122"/>
              <a:sym typeface="+mn-ea"/>
            </a:endParaRPr>
          </a:p>
          <a:p>
            <a:pPr algn="l"/>
            <a:endParaRPr lang="en-US" altLang="ja-JP" sz="2000" dirty="0">
              <a:solidFill>
                <a:srgbClr val="65AA81"/>
              </a:solidFill>
              <a:latin typeface="微软雅黑" panose="020B0503020204020204" charset="-122"/>
              <a:ea typeface="微软雅黑" panose="020B0503020204020204" charset="-122"/>
              <a:sym typeface="+mn-ea"/>
            </a:endParaRPr>
          </a:p>
          <a:p>
            <a:pPr algn="l"/>
            <a:r>
              <a:rPr lang="en-US" altLang="ja-JP" sz="2000" b="1" dirty="0">
                <a:solidFill>
                  <a:srgbClr val="65AA81"/>
                </a:solidFill>
                <a:latin typeface="微软雅黑" panose="020B0503020204020204" charset="-122"/>
                <a:ea typeface="微软雅黑" panose="020B0503020204020204" charset="-122"/>
                <a:sym typeface="+mn-ea"/>
              </a:rPr>
              <a:t>原</a:t>
            </a:r>
            <a:r>
              <a:rPr lang="zh-CN" altLang="en-US" sz="2000" b="1" dirty="0">
                <a:solidFill>
                  <a:srgbClr val="65AA81"/>
                </a:solidFill>
                <a:latin typeface="微软雅黑" panose="020B0503020204020204" charset="-122"/>
                <a:ea typeface="微软雅黑" panose="020B0503020204020204" charset="-122"/>
                <a:sym typeface="+mn-ea"/>
              </a:rPr>
              <a:t>案</a:t>
            </a:r>
            <a:r>
              <a:rPr lang="en-US" altLang="ja-JP" sz="2000" b="1" dirty="0">
                <a:solidFill>
                  <a:srgbClr val="65AA81"/>
                </a:solidFill>
                <a:latin typeface="微软雅黑" panose="020B0503020204020204" charset="-122"/>
                <a:ea typeface="微软雅黑" panose="020B0503020204020204" charset="-122"/>
                <a:sym typeface="+mn-ea"/>
              </a:rPr>
              <a:t>：</a:t>
            </a:r>
            <a:r>
              <a:rPr lang="zh-CN" altLang="en-US" sz="2000" dirty="0">
                <a:solidFill>
                  <a:srgbClr val="65AA81"/>
                </a:solidFill>
                <a:latin typeface="微软雅黑" panose="020B0503020204020204" charset="-122"/>
                <a:ea typeface="微软雅黑" panose="020B0503020204020204" charset="-122"/>
                <a:sym typeface="+mn-ea"/>
              </a:rPr>
              <a:t>动画</a:t>
            </a:r>
            <a:r>
              <a:rPr lang="en-US" altLang="ja-JP" sz="2000" dirty="0">
                <a:solidFill>
                  <a:srgbClr val="65AA81"/>
                </a:solidFill>
                <a:latin typeface="微软雅黑" panose="020B0503020204020204" charset="-122"/>
                <a:ea typeface="微软雅黑" panose="020B0503020204020204" charset="-122"/>
                <a:sym typeface="+mn-ea"/>
              </a:rPr>
              <a:t>导演或动画家们自己的构思拍成动画。</a:t>
            </a:r>
            <a:endParaRPr lang="en-US" altLang="ja-JP" sz="2000" dirty="0">
              <a:solidFill>
                <a:srgbClr val="65AA81"/>
              </a:solidFill>
              <a:latin typeface="微软雅黑" panose="020B0503020204020204" charset="-122"/>
              <a:ea typeface="微软雅黑" panose="020B0503020204020204" charset="-122"/>
              <a:sym typeface="+mn-ea"/>
            </a:endParaRPr>
          </a:p>
          <a:p>
            <a:pPr algn="l"/>
            <a:endParaRPr lang="en-US" altLang="ja-JP" sz="2000" dirty="0">
              <a:solidFill>
                <a:srgbClr val="65AA81"/>
              </a:solidFill>
              <a:latin typeface="微软雅黑" panose="020B0503020204020204" charset="-122"/>
              <a:ea typeface="微软雅黑" panose="020B0503020204020204" charset="-122"/>
              <a:sym typeface="+mn-ea"/>
            </a:endParaRPr>
          </a:p>
          <a:p>
            <a:pPr algn="l"/>
            <a:r>
              <a:rPr lang="zh-CN" altLang="en-US" sz="2000" dirty="0">
                <a:solidFill>
                  <a:srgbClr val="65AA81"/>
                </a:solidFill>
                <a:latin typeface="微软雅黑" panose="020B0503020204020204" charset="-122"/>
                <a:ea typeface="微软雅黑" panose="020B0503020204020204" charset="-122"/>
                <a:sym typeface="+mn-ea"/>
              </a:rPr>
              <a:t>《冰上的尤里》</a:t>
            </a:r>
            <a:endParaRPr lang="zh-CN" altLang="en-US" sz="2000" dirty="0">
              <a:solidFill>
                <a:srgbClr val="65AA81"/>
              </a:solidFill>
              <a:latin typeface="微软雅黑" panose="020B0503020204020204" charset="-122"/>
              <a:ea typeface="微软雅黑" panose="020B0503020204020204" charset="-122"/>
              <a:sym typeface="+mn-ea"/>
            </a:endParaRPr>
          </a:p>
        </p:txBody>
      </p:sp>
      <p:pic>
        <p:nvPicPr>
          <p:cNvPr id="3" name="图片 2" descr="QQ图片20211105103054"/>
          <p:cNvPicPr>
            <a:picLocks noChangeAspect="1"/>
          </p:cNvPicPr>
          <p:nvPr/>
        </p:nvPicPr>
        <p:blipFill>
          <a:blip r:embed="rId2"/>
          <a:stretch>
            <a:fillRect/>
          </a:stretch>
        </p:blipFill>
        <p:spPr>
          <a:xfrm>
            <a:off x="1162050" y="2832100"/>
            <a:ext cx="6475095" cy="3641090"/>
          </a:xfrm>
          <a:prstGeom prst="rect">
            <a:avLst/>
          </a:prstGeom>
        </p:spPr>
      </p:pic>
      <p:pic>
        <p:nvPicPr>
          <p:cNvPr id="6" name="图片 5" descr="QQ图片20211105103239"/>
          <p:cNvPicPr>
            <a:picLocks noChangeAspect="1"/>
          </p:cNvPicPr>
          <p:nvPr/>
        </p:nvPicPr>
        <p:blipFill>
          <a:blip r:embed="rId3"/>
          <a:stretch>
            <a:fillRect/>
          </a:stretch>
        </p:blipFill>
        <p:spPr>
          <a:xfrm>
            <a:off x="7815580" y="1226185"/>
            <a:ext cx="3731260" cy="5247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598170" y="644525"/>
            <a:ext cx="718820" cy="342265"/>
          </a:xfrm>
          <a:prstGeom prst="rect">
            <a:avLst/>
          </a:prstGeom>
        </p:spPr>
      </p:pic>
      <p:sp>
        <p:nvSpPr>
          <p:cNvPr id="14" name="文本框 13"/>
          <p:cNvSpPr txBox="1"/>
          <p:nvPr/>
        </p:nvSpPr>
        <p:spPr>
          <a:xfrm>
            <a:off x="1415415" y="621030"/>
            <a:ext cx="7285990" cy="398780"/>
          </a:xfrm>
          <a:prstGeom prst="rect">
            <a:avLst/>
          </a:prstGeom>
          <a:noFill/>
        </p:spPr>
        <p:txBody>
          <a:bodyPr wrap="square" rtlCol="0">
            <a:spAutoFit/>
          </a:bodyPr>
          <a:lstStyle/>
          <a:p>
            <a:r>
              <a:rPr lang="en-US" altLang="zh-CN" sz="2000" b="1" dirty="0" smtClean="0">
                <a:solidFill>
                  <a:srgbClr val="65AA81"/>
                </a:solidFill>
                <a:latin typeface="华文细黑" panose="02010600040101010101" charset="-122"/>
                <a:ea typeface="华文细黑" panose="02010600040101010101" charset="-122"/>
                <a:sym typeface="+mn-ea"/>
              </a:rPr>
              <a:t>2.1 </a:t>
            </a:r>
            <a:r>
              <a:rPr lang="zh-CN" altLang="en-US" sz="2000" b="1" dirty="0" smtClean="0">
                <a:solidFill>
                  <a:srgbClr val="65AA81"/>
                </a:solidFill>
                <a:latin typeface="华文细黑" panose="02010600040101010101" charset="-122"/>
                <a:ea typeface="华文细黑" panose="02010600040101010101" charset="-122"/>
                <a:sym typeface="+mn-ea"/>
              </a:rPr>
              <a:t>动画策划</a:t>
            </a:r>
            <a:endParaRPr lang="zh-CN" altLang="en-US" sz="2000" b="1" dirty="0" smtClean="0">
              <a:solidFill>
                <a:srgbClr val="65AA81"/>
              </a:solidFill>
              <a:latin typeface="华文细黑" panose="02010600040101010101" charset="-122"/>
              <a:ea typeface="华文细黑" panose="02010600040101010101" charset="-122"/>
              <a:sym typeface="+mn-ea"/>
            </a:endParaRPr>
          </a:p>
        </p:txBody>
      </p:sp>
      <p:sp>
        <p:nvSpPr>
          <p:cNvPr id="4" name="矩形 3"/>
          <p:cNvSpPr/>
          <p:nvPr/>
        </p:nvSpPr>
        <p:spPr>
          <a:xfrm>
            <a:off x="2264410" y="1019810"/>
            <a:ext cx="7246620" cy="1938020"/>
          </a:xfrm>
          <a:prstGeom prst="rect">
            <a:avLst/>
          </a:prstGeom>
        </p:spPr>
        <p:txBody>
          <a:bodyPr wrap="square">
            <a:spAutoFit/>
          </a:bodyPr>
          <a:lstStyle/>
          <a:p>
            <a:pPr algn="l"/>
            <a:endParaRPr lang="en-US" altLang="ja-JP" sz="2000" dirty="0">
              <a:solidFill>
                <a:srgbClr val="65AA81"/>
              </a:solidFill>
              <a:latin typeface="微软雅黑" panose="020B0503020204020204" charset="-122"/>
              <a:ea typeface="微软雅黑" panose="020B0503020204020204" charset="-122"/>
              <a:sym typeface="+mn-ea"/>
            </a:endParaRPr>
          </a:p>
          <a:p>
            <a:pPr algn="l"/>
            <a:r>
              <a:rPr lang="en-US" altLang="ja-JP" sz="2000" dirty="0">
                <a:solidFill>
                  <a:srgbClr val="65AA81"/>
                </a:solidFill>
                <a:latin typeface="微软雅黑" panose="020B0503020204020204" charset="-122"/>
                <a:ea typeface="微软雅黑" panose="020B0503020204020204" charset="-122"/>
                <a:sym typeface="+mn-ea"/>
              </a:rPr>
              <a:t>交涉成功或策划通过后动画公司的下一</a:t>
            </a:r>
            <a:r>
              <a:rPr lang="zh-CN" altLang="en-US" sz="2000" dirty="0">
                <a:solidFill>
                  <a:srgbClr val="65AA81"/>
                </a:solidFill>
                <a:latin typeface="微软雅黑" panose="020B0503020204020204" charset="-122"/>
                <a:ea typeface="微软雅黑" panose="020B0503020204020204" charset="-122"/>
                <a:sym typeface="+mn-ea"/>
              </a:rPr>
              <a:t>个</a:t>
            </a:r>
            <a:r>
              <a:rPr lang="en-US" altLang="ja-JP" sz="2000" dirty="0">
                <a:solidFill>
                  <a:srgbClr val="65AA81"/>
                </a:solidFill>
                <a:latin typeface="微软雅黑" panose="020B0503020204020204" charset="-122"/>
                <a:ea typeface="微软雅黑" panose="020B0503020204020204" charset="-122"/>
                <a:sym typeface="+mn-ea"/>
              </a:rPr>
              <a:t>步骤——</a:t>
            </a:r>
            <a:r>
              <a:rPr lang="zh-CN" altLang="en-US" sz="2000" b="1" dirty="0">
                <a:solidFill>
                  <a:srgbClr val="65AA81"/>
                </a:solidFill>
                <a:latin typeface="微软雅黑" panose="020B0503020204020204" charset="-122"/>
                <a:ea typeface="微软雅黑" panose="020B0503020204020204" charset="-122"/>
                <a:sym typeface="+mn-ea"/>
              </a:rPr>
              <a:t>拉赞助！</a:t>
            </a:r>
            <a:endParaRPr lang="zh-CN" altLang="en-US" sz="2000" b="1" dirty="0">
              <a:solidFill>
                <a:srgbClr val="65AA81"/>
              </a:solidFill>
              <a:latin typeface="微软雅黑" panose="020B0503020204020204" charset="-122"/>
              <a:ea typeface="微软雅黑" panose="020B0503020204020204" charset="-122"/>
              <a:sym typeface="+mn-ea"/>
            </a:endParaRPr>
          </a:p>
          <a:p>
            <a:pPr algn="l"/>
            <a:endParaRPr lang="zh-CN" altLang="en-US" sz="2000" dirty="0">
              <a:solidFill>
                <a:srgbClr val="65AA81"/>
              </a:solidFill>
              <a:latin typeface="微软雅黑" panose="020B0503020204020204" charset="-122"/>
              <a:ea typeface="微软雅黑" panose="020B0503020204020204" charset="-122"/>
              <a:sym typeface="+mn-ea"/>
            </a:endParaRPr>
          </a:p>
          <a:p>
            <a:pPr algn="l"/>
            <a:r>
              <a:rPr lang="en-US" altLang="ja-JP" sz="2000" dirty="0">
                <a:solidFill>
                  <a:srgbClr val="65AA81"/>
                </a:solidFill>
                <a:latin typeface="微软雅黑" panose="020B0503020204020204" charset="-122"/>
                <a:ea typeface="微软雅黑" panose="020B0503020204020204" charset="-122"/>
                <a:sym typeface="+mn-ea"/>
              </a:rPr>
              <a:t>    </a:t>
            </a:r>
            <a:endParaRPr lang="en-US" altLang="ja-JP" sz="2000" dirty="0">
              <a:solidFill>
                <a:srgbClr val="65AA81"/>
              </a:solidFill>
              <a:latin typeface="微软雅黑" panose="020B0503020204020204" charset="-122"/>
              <a:ea typeface="微软雅黑" panose="020B0503020204020204" charset="-122"/>
              <a:sym typeface="+mn-ea"/>
            </a:endParaRPr>
          </a:p>
          <a:p>
            <a:pPr algn="l"/>
            <a:r>
              <a:rPr lang="en-US" altLang="ja-JP" sz="2000" dirty="0">
                <a:solidFill>
                  <a:srgbClr val="65AA81"/>
                </a:solidFill>
                <a:latin typeface="微软雅黑" panose="020B0503020204020204" charset="-122"/>
                <a:ea typeface="微软雅黑" panose="020B0503020204020204" charset="-122"/>
                <a:sym typeface="+mn-ea"/>
              </a:rPr>
              <a:t>作品策划——</a:t>
            </a:r>
            <a:r>
              <a:rPr lang="zh-CN" altLang="en-US" sz="2000" dirty="0">
                <a:solidFill>
                  <a:srgbClr val="65AA81"/>
                </a:solidFill>
                <a:latin typeface="微软雅黑" panose="020B0503020204020204" charset="-122"/>
                <a:ea typeface="微软雅黑" panose="020B0503020204020204" charset="-122"/>
                <a:sym typeface="+mn-ea"/>
              </a:rPr>
              <a:t>吸引</a:t>
            </a:r>
            <a:r>
              <a:rPr lang="en-US" altLang="ja-JP" sz="2000" dirty="0">
                <a:solidFill>
                  <a:srgbClr val="65AA81"/>
                </a:solidFill>
                <a:latin typeface="微软雅黑" panose="020B0503020204020204" charset="-122"/>
                <a:ea typeface="微软雅黑" panose="020B0503020204020204" charset="-122"/>
                <a:sym typeface="+mn-ea"/>
              </a:rPr>
              <a:t>赞助商兴趣——</a:t>
            </a:r>
            <a:r>
              <a:rPr lang="zh-CN" altLang="en-US" sz="2000" dirty="0">
                <a:solidFill>
                  <a:srgbClr val="65AA81"/>
                </a:solidFill>
                <a:latin typeface="微软雅黑" panose="020B0503020204020204" charset="-122"/>
                <a:ea typeface="微软雅黑" panose="020B0503020204020204" charset="-122"/>
                <a:sym typeface="+mn-ea"/>
              </a:rPr>
              <a:t>赞助商</a:t>
            </a:r>
            <a:r>
              <a:rPr lang="en-US" altLang="ja-JP" sz="2000" dirty="0">
                <a:solidFill>
                  <a:srgbClr val="65AA81"/>
                </a:solidFill>
                <a:latin typeface="微软雅黑" panose="020B0503020204020204" charset="-122"/>
                <a:ea typeface="微软雅黑" panose="020B0503020204020204" charset="-122"/>
                <a:sym typeface="+mn-ea"/>
              </a:rPr>
              <a:t>投资——</a:t>
            </a:r>
            <a:r>
              <a:rPr lang="zh-CN" altLang="en-US" sz="2000" dirty="0">
                <a:solidFill>
                  <a:srgbClr val="65AA81"/>
                </a:solidFill>
                <a:latin typeface="微软雅黑" panose="020B0503020204020204" charset="-122"/>
                <a:ea typeface="微软雅黑" panose="020B0503020204020204" charset="-122"/>
                <a:sym typeface="+mn-ea"/>
              </a:rPr>
              <a:t>投资的力度</a:t>
            </a:r>
            <a:endParaRPr lang="en-US" altLang="ja-JP" sz="2000" dirty="0">
              <a:solidFill>
                <a:srgbClr val="65AA81"/>
              </a:solidFill>
              <a:latin typeface="微软雅黑" panose="020B0503020204020204" charset="-122"/>
              <a:ea typeface="微软雅黑" panose="020B0503020204020204" charset="-122"/>
              <a:sym typeface="+mn-ea"/>
            </a:endParaRPr>
          </a:p>
          <a:p>
            <a:pPr algn="l"/>
            <a:endParaRPr lang="en-US" altLang="ja-JP" sz="2000" dirty="0">
              <a:solidFill>
                <a:srgbClr val="65AA81"/>
              </a:solidFill>
              <a:latin typeface="微软雅黑" panose="020B0503020204020204" charset="-122"/>
              <a:ea typeface="微软雅黑" panose="020B0503020204020204" charset="-122"/>
              <a:sym typeface="+mn-ea"/>
            </a:endParaRPr>
          </a:p>
        </p:txBody>
      </p:sp>
      <p:sp>
        <p:nvSpPr>
          <p:cNvPr id="7" name="文本框 6"/>
          <p:cNvSpPr txBox="1"/>
          <p:nvPr/>
        </p:nvSpPr>
        <p:spPr>
          <a:xfrm>
            <a:off x="2355215" y="2634615"/>
            <a:ext cx="2268220" cy="3723005"/>
          </a:xfrm>
          <a:prstGeom prst="rect">
            <a:avLst/>
          </a:prstGeom>
          <a:noFill/>
        </p:spPr>
        <p:txBody>
          <a:bodyPr wrap="square" rtlCol="0" anchor="t">
            <a:spAutoFit/>
          </a:bodyPr>
          <a:lstStyle/>
          <a:p>
            <a:r>
              <a:rPr lang="zh-CN" altLang="en-US" sz="20000" dirty="0">
                <a:solidFill>
                  <a:srgbClr val="FFC000"/>
                </a:solidFill>
                <a:latin typeface="微软雅黑" panose="020B0503020204020204" charset="-122"/>
                <a:ea typeface="微软雅黑" panose="020B0503020204020204" charset="-122"/>
                <a:sym typeface="+mn-ea"/>
              </a:rPr>
              <a:t>？</a:t>
            </a:r>
            <a:r>
              <a:rPr lang="en-US" altLang="ja-JP" sz="3600" dirty="0">
                <a:solidFill>
                  <a:srgbClr val="65AA81"/>
                </a:solidFill>
                <a:latin typeface="微软雅黑" panose="020B0503020204020204" charset="-122"/>
                <a:ea typeface="微软雅黑" panose="020B0503020204020204" charset="-122"/>
                <a:sym typeface="+mn-ea"/>
              </a:rPr>
              <a:t>原作</a:t>
            </a:r>
            <a:endParaRPr lang="zh-CN" altLang="en-US" sz="3600" dirty="0"/>
          </a:p>
        </p:txBody>
      </p:sp>
      <p:sp>
        <p:nvSpPr>
          <p:cNvPr id="9" name="文本框 8"/>
          <p:cNvSpPr txBox="1"/>
          <p:nvPr/>
        </p:nvSpPr>
        <p:spPr>
          <a:xfrm>
            <a:off x="690245" y="2634615"/>
            <a:ext cx="2268220" cy="3723005"/>
          </a:xfrm>
          <a:prstGeom prst="rect">
            <a:avLst/>
          </a:prstGeom>
          <a:noFill/>
        </p:spPr>
        <p:txBody>
          <a:bodyPr wrap="square" rtlCol="0" anchor="t">
            <a:spAutoFit/>
          </a:bodyPr>
          <a:lstStyle/>
          <a:p>
            <a:r>
              <a:rPr lang="zh-CN" altLang="en-US" sz="20000" dirty="0">
                <a:solidFill>
                  <a:srgbClr val="FFC000"/>
                </a:solidFill>
                <a:latin typeface="微软雅黑" panose="020B0503020204020204" charset="-122"/>
                <a:ea typeface="微软雅黑" panose="020B0503020204020204" charset="-122"/>
                <a:sym typeface="+mn-ea"/>
              </a:rPr>
              <a:t>？</a:t>
            </a:r>
            <a:r>
              <a:rPr lang="en-US" altLang="ja-JP" sz="3600" dirty="0">
                <a:solidFill>
                  <a:srgbClr val="65AA81"/>
                </a:solidFill>
                <a:latin typeface="微软雅黑" panose="020B0503020204020204" charset="-122"/>
                <a:ea typeface="微软雅黑" panose="020B0503020204020204" charset="-122"/>
                <a:sym typeface="+mn-ea"/>
              </a:rPr>
              <a:t>原</a:t>
            </a:r>
            <a:r>
              <a:rPr lang="zh-CN" altLang="en-US" sz="3600" dirty="0">
                <a:solidFill>
                  <a:srgbClr val="65AA81"/>
                </a:solidFill>
                <a:latin typeface="微软雅黑" panose="020B0503020204020204" charset="-122"/>
                <a:ea typeface="微软雅黑" panose="020B0503020204020204" charset="-122"/>
                <a:sym typeface="+mn-ea"/>
              </a:rPr>
              <a:t>案</a:t>
            </a:r>
            <a:endParaRPr lang="zh-CN" altLang="en-US" sz="3600" dirty="0">
              <a:solidFill>
                <a:srgbClr val="65AA81"/>
              </a:solidFill>
              <a:latin typeface="微软雅黑" panose="020B0503020204020204" charset="-122"/>
              <a:ea typeface="微软雅黑" panose="020B0503020204020204" charset="-122"/>
              <a:sym typeface="+mn-ea"/>
            </a:endParaRPr>
          </a:p>
        </p:txBody>
      </p:sp>
      <p:pic>
        <p:nvPicPr>
          <p:cNvPr id="11268" name="图片 5" descr="01300000615901128619271706801.jpg"/>
          <p:cNvPicPr>
            <a:picLocks noChangeAspect="1"/>
          </p:cNvPicPr>
          <p:nvPr/>
        </p:nvPicPr>
        <p:blipFill>
          <a:blip r:embed="rId2"/>
          <a:stretch>
            <a:fillRect/>
          </a:stretch>
        </p:blipFill>
        <p:spPr>
          <a:xfrm>
            <a:off x="4294505" y="3188970"/>
            <a:ext cx="2364740" cy="3176270"/>
          </a:xfrm>
          <a:prstGeom prst="rect">
            <a:avLst/>
          </a:prstGeom>
          <a:noFill/>
          <a:ln w="9525">
            <a:noFill/>
          </a:ln>
        </p:spPr>
      </p:pic>
      <p:pic>
        <p:nvPicPr>
          <p:cNvPr id="11269" name="图片 6" descr="513ac50a7465a.jpg"/>
          <p:cNvPicPr>
            <a:picLocks noChangeAspect="1"/>
          </p:cNvPicPr>
          <p:nvPr/>
        </p:nvPicPr>
        <p:blipFill>
          <a:blip r:embed="rId3"/>
          <a:stretch>
            <a:fillRect/>
          </a:stretch>
        </p:blipFill>
        <p:spPr>
          <a:xfrm>
            <a:off x="6776085" y="3188653"/>
            <a:ext cx="4686300" cy="31686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39" presetClass="entr" presetSubtype="0" ac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2500"/>
                            </p:stCondLst>
                            <p:childTnLst>
                              <p:par>
                                <p:cTn id="29" presetID="16" presetClass="entr" presetSubtype="2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11268"/>
                                        </p:tgtEl>
                                        <p:attrNameLst>
                                          <p:attrName>style.visibility</p:attrName>
                                        </p:attrNameLst>
                                      </p:cBhvr>
                                      <p:to>
                                        <p:strVal val="visible"/>
                                      </p:to>
                                    </p:set>
                                    <p:animEffect transition="in" filter="fade">
                                      <p:cBhvr>
                                        <p:cTn id="35" dur="500"/>
                                        <p:tgtEl>
                                          <p:spTgt spid="11268"/>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11269"/>
                                        </p:tgtEl>
                                        <p:attrNameLst>
                                          <p:attrName>style.visibility</p:attrName>
                                        </p:attrNameLst>
                                      </p:cBhvr>
                                      <p:to>
                                        <p:strVal val="visible"/>
                                      </p:to>
                                    </p:set>
                                    <p:animEffect transition="in" filter="fade">
                                      <p:cBhvr>
                                        <p:cTn id="39"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14" grpId="0"/>
      <p:bldP spid="4"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44415" y="1076960"/>
            <a:ext cx="2469515" cy="2324735"/>
            <a:chOff x="7949" y="1421"/>
            <a:chExt cx="3256" cy="3065"/>
          </a:xfrm>
        </p:grpSpPr>
        <p:sp>
          <p:nvSpPr>
            <p:cNvPr id="5" name="椭圆 4"/>
            <p:cNvSpPr/>
            <p:nvPr/>
          </p:nvSpPr>
          <p:spPr>
            <a:xfrm>
              <a:off x="8210" y="1421"/>
              <a:ext cx="2777" cy="2777"/>
            </a:xfrm>
            <a:prstGeom prst="ellipse">
              <a:avLst/>
            </a:prstGeom>
            <a:solidFill>
              <a:srgbClr val="65AA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西瓜"/>
            <p:cNvPicPr>
              <a:picLocks noChangeAspect="1"/>
            </p:cNvPicPr>
            <p:nvPr/>
          </p:nvPicPr>
          <p:blipFill>
            <a:blip r:embed="rId1"/>
            <a:stretch>
              <a:fillRect/>
            </a:stretch>
          </p:blipFill>
          <p:spPr>
            <a:xfrm>
              <a:off x="7949" y="2934"/>
              <a:ext cx="3256" cy="1552"/>
            </a:xfrm>
            <a:prstGeom prst="rect">
              <a:avLst/>
            </a:prstGeom>
          </p:spPr>
        </p:pic>
      </p:grpSp>
      <p:sp>
        <p:nvSpPr>
          <p:cNvPr id="8" name="文本框 7"/>
          <p:cNvSpPr txBox="1"/>
          <p:nvPr/>
        </p:nvSpPr>
        <p:spPr>
          <a:xfrm>
            <a:off x="5231130" y="1474470"/>
            <a:ext cx="1730375" cy="583565"/>
          </a:xfrm>
          <a:prstGeom prst="rect">
            <a:avLst/>
          </a:prstGeom>
          <a:noFill/>
        </p:spPr>
        <p:txBody>
          <a:bodyPr wrap="square" rtlCol="0">
            <a:spAutoFit/>
          </a:bodyPr>
          <a:lstStyle/>
          <a:p>
            <a:pPr algn="ctr"/>
            <a:r>
              <a:rPr lang="en-US" altLang="zh-CN" sz="3200" dirty="0" smtClean="0">
                <a:solidFill>
                  <a:schemeClr val="bg1"/>
                </a:solidFill>
                <a:latin typeface="华文细黑" panose="02010600040101010101" charset="-122"/>
                <a:ea typeface="华文细黑" panose="02010600040101010101" charset="-122"/>
              </a:rPr>
              <a:t>2.2</a:t>
            </a:r>
            <a:endParaRPr lang="en-US" altLang="zh-CN" sz="3200" dirty="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3147935" y="3807610"/>
            <a:ext cx="5989320" cy="521970"/>
          </a:xfrm>
          <a:prstGeom prst="rect">
            <a:avLst/>
          </a:prstGeom>
          <a:noFill/>
        </p:spPr>
        <p:txBody>
          <a:bodyPr wrap="square" rtlCol="0">
            <a:spAutoFit/>
          </a:bodyPr>
          <a:lstStyle/>
          <a:p>
            <a:pPr algn="ctr" fontAlgn="auto">
              <a:lnSpc>
                <a:spcPct val="100000"/>
              </a:lnSpc>
            </a:pPr>
            <a:r>
              <a:rPr lang="zh-CN" altLang="en-US" sz="2800" b="1" dirty="0">
                <a:solidFill>
                  <a:srgbClr val="65AA81"/>
                </a:solidFill>
                <a:latin typeface="华文细黑" panose="02010600040101010101" charset="-122"/>
                <a:ea typeface="华文细黑" panose="02010600040101010101" charset="-122"/>
                <a:sym typeface="+mn-ea"/>
              </a:rPr>
              <a:t>动画制作前期</a:t>
            </a:r>
            <a:endParaRPr lang="zh-CN" altLang="en-US" sz="2800" b="1" dirty="0">
              <a:solidFill>
                <a:srgbClr val="65AA81"/>
              </a:solidFill>
              <a:latin typeface="华文细黑" panose="02010600040101010101" charset="-122"/>
              <a:ea typeface="华文细黑" panose="02010600040101010101" charset="-122"/>
              <a:sym typeface="+mn-ea"/>
            </a:endParaRPr>
          </a:p>
        </p:txBody>
      </p:sp>
      <p:sp>
        <p:nvSpPr>
          <p:cNvPr id="27" name="矩形 26"/>
          <p:cNvSpPr/>
          <p:nvPr/>
        </p:nvSpPr>
        <p:spPr>
          <a:xfrm>
            <a:off x="269240" y="239395"/>
            <a:ext cx="11652885" cy="637921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789680" y="4356785"/>
            <a:ext cx="4598670" cy="2861310"/>
          </a:xfrm>
          <a:prstGeom prst="rect">
            <a:avLst/>
          </a:prstGeom>
          <a:noFill/>
        </p:spPr>
        <p:txBody>
          <a:bodyPr wrap="square" rtlCol="0" anchor="t">
            <a:spAutoFit/>
          </a:bodyPr>
          <a:lstStyle/>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2.2.1  </a:t>
            </a:r>
            <a:r>
              <a:rPr lang="zh-CN" altLang="en-US" dirty="0" smtClean="0">
                <a:solidFill>
                  <a:schemeClr val="bg1">
                    <a:lumMod val="50000"/>
                  </a:schemeClr>
                </a:solidFill>
                <a:latin typeface="华文细黑" panose="02010600040101010101" charset="-122"/>
                <a:ea typeface="华文细黑" panose="02010600040101010101" charset="-122"/>
                <a:sym typeface="+mn-ea"/>
              </a:rPr>
              <a:t>脚本</a:t>
            </a:r>
            <a:endParaRPr lang="en-US" altLang="zh-CN"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2.2.2  </a:t>
            </a:r>
            <a:r>
              <a:rPr lang="zh-CN" altLang="en-US" dirty="0" smtClean="0">
                <a:solidFill>
                  <a:schemeClr val="bg1">
                    <a:lumMod val="50000"/>
                  </a:schemeClr>
                </a:solidFill>
                <a:latin typeface="华文细黑" panose="02010600040101010101" charset="-122"/>
                <a:ea typeface="华文细黑" panose="02010600040101010101" charset="-122"/>
                <a:sym typeface="+mn-ea"/>
              </a:rPr>
              <a:t>导演的工作</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2.2.3  </a:t>
            </a:r>
            <a:r>
              <a:rPr lang="zh-CN" altLang="en-US" dirty="0" smtClean="0">
                <a:solidFill>
                  <a:schemeClr val="bg1">
                    <a:lumMod val="50000"/>
                  </a:schemeClr>
                </a:solidFill>
                <a:latin typeface="华文细黑" panose="02010600040101010101" charset="-122"/>
                <a:ea typeface="华文细黑" panose="02010600040101010101" charset="-122"/>
                <a:sym typeface="+mn-ea"/>
              </a:rPr>
              <a:t>副导和分镜图</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p:txBody>
      </p:sp>
      <p:sp>
        <p:nvSpPr>
          <p:cNvPr id="4" name="文本框 3"/>
          <p:cNvSpPr txBox="1"/>
          <p:nvPr/>
        </p:nvSpPr>
        <p:spPr>
          <a:xfrm>
            <a:off x="6485255" y="4329480"/>
            <a:ext cx="4598670" cy="2861310"/>
          </a:xfrm>
          <a:prstGeom prst="rect">
            <a:avLst/>
          </a:prstGeom>
          <a:noFill/>
        </p:spPr>
        <p:txBody>
          <a:bodyPr wrap="square" rtlCol="0" anchor="t">
            <a:spAutoFit/>
          </a:bodyPr>
          <a:lstStyle/>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2.2.4  </a:t>
            </a:r>
            <a:r>
              <a:rPr lang="zh-CN" altLang="en-US" dirty="0" smtClean="0">
                <a:solidFill>
                  <a:schemeClr val="bg1">
                    <a:lumMod val="50000"/>
                  </a:schemeClr>
                </a:solidFill>
                <a:latin typeface="华文细黑" panose="02010600040101010101" charset="-122"/>
                <a:ea typeface="华文细黑" panose="02010600040101010101" charset="-122"/>
                <a:sym typeface="+mn-ea"/>
              </a:rPr>
              <a:t>角色设计</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2.2.5  </a:t>
            </a:r>
            <a:r>
              <a:rPr lang="zh-CN" altLang="en-US" dirty="0" smtClean="0">
                <a:solidFill>
                  <a:schemeClr val="bg1">
                    <a:lumMod val="50000"/>
                  </a:schemeClr>
                </a:solidFill>
                <a:latin typeface="华文细黑" panose="02010600040101010101" charset="-122"/>
                <a:ea typeface="华文细黑" panose="02010600040101010101" charset="-122"/>
                <a:sym typeface="+mn-ea"/>
              </a:rPr>
              <a:t>场景设计</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r>
              <a:rPr lang="en-US" altLang="zh-CN" dirty="0" smtClean="0">
                <a:solidFill>
                  <a:schemeClr val="bg1">
                    <a:lumMod val="50000"/>
                  </a:schemeClr>
                </a:solidFill>
                <a:latin typeface="华文细黑" panose="02010600040101010101" charset="-122"/>
                <a:ea typeface="华文细黑" panose="02010600040101010101" charset="-122"/>
                <a:sym typeface="+mn-ea"/>
              </a:rPr>
              <a:t>2.2.6  </a:t>
            </a:r>
            <a:r>
              <a:rPr lang="zh-CN" altLang="en-US" dirty="0" smtClean="0">
                <a:solidFill>
                  <a:schemeClr val="bg1">
                    <a:lumMod val="50000"/>
                  </a:schemeClr>
                </a:solidFill>
                <a:latin typeface="华文细黑" panose="02010600040101010101" charset="-122"/>
                <a:ea typeface="华文细黑" panose="02010600040101010101" charset="-122"/>
                <a:sym typeface="+mn-ea"/>
              </a:rPr>
              <a:t>色彩设计</a:t>
            </a: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a:p>
            <a:pPr>
              <a:lnSpc>
                <a:spcPct val="200000"/>
              </a:lnSpc>
            </a:pPr>
            <a:endParaRPr lang="zh-CN" altLang="en-US" dirty="0" smtClean="0">
              <a:solidFill>
                <a:schemeClr val="bg1">
                  <a:lumMod val="50000"/>
                </a:schemeClr>
              </a:solidFill>
              <a:latin typeface="华文细黑" panose="02010600040101010101" charset="-122"/>
              <a:ea typeface="华文细黑"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500"/>
                                        <p:tgtEl>
                                          <p:spTgt spid="7"/>
                                        </p:tgtEl>
                                      </p:cBhvr>
                                    </p:animEffect>
                                  </p:childTnLst>
                                </p:cTn>
                              </p:par>
                            </p:childTnLst>
                          </p:cTn>
                        </p:par>
                        <p:par>
                          <p:cTn id="12" fill="hold">
                            <p:stCondLst>
                              <p:cond delay="1000"/>
                            </p:stCondLst>
                            <p:childTnLst>
                              <p:par>
                                <p:cTn id="13" presetID="47" presetClass="entr" presetSubtype="0" fill="hold" grpId="3"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5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11"/>
                                        </p:tgtEl>
                                        <p:attrNameLst>
                                          <p:attrName>fillcolor</p:attrName>
                                        </p:attrNameLst>
                                      </p:cBhvr>
                                      <p:tavLst>
                                        <p:tav tm="0">
                                          <p:val>
                                            <p:clrVal>
                                              <a:schemeClr val="accent2"/>
                                            </p:clrVal>
                                          </p:val>
                                        </p:tav>
                                        <p:tav tm="50000">
                                          <p:val>
                                            <p:clrVal>
                                              <a:schemeClr val="hlink"/>
                                            </p:clrVal>
                                          </p:val>
                                        </p:tav>
                                      </p:tavLst>
                                    </p:anim>
                                    <p:set>
                                      <p:cBhvr>
                                        <p:cTn id="23" dur="500"/>
                                        <p:tgtEl>
                                          <p:spTgt spid="11"/>
                                        </p:tgtEl>
                                        <p:attrNameLst>
                                          <p:attrName>fill.type</p:attrName>
                                        </p:attrNameLst>
                                      </p:cBhvr>
                                      <p:to>
                                        <p:strVal val="solid"/>
                                      </p:to>
                                    </p:set>
                                  </p:childTnLst>
                                </p:cTn>
                              </p:par>
                            </p:childTnLst>
                          </p:cTn>
                        </p:par>
                        <p:par>
                          <p:cTn id="24" fill="hold">
                            <p:stCondLst>
                              <p:cond delay="3250"/>
                            </p:stCondLst>
                            <p:childTnLst>
                              <p:par>
                                <p:cTn id="25" presetID="22" presetClass="entr" presetSubtype="8" fill="hold" grpId="0" nodeType="afterEffect">
                                  <p:stCondLst>
                                    <p:cond delay="0"/>
                                  </p:stCondLst>
                                  <p:childTnLst>
                                    <p:set>
                                      <p:cBhvr>
                                        <p:cTn id="26" dur="2000" fill="hold">
                                          <p:stCondLst>
                                            <p:cond delay="0"/>
                                          </p:stCondLst>
                                        </p:cTn>
                                        <p:tgtEl>
                                          <p:spTgt spid="3"/>
                                        </p:tgtEl>
                                        <p:attrNameLst>
                                          <p:attrName>style.visibility</p:attrName>
                                        </p:attrNameLst>
                                      </p:cBhvr>
                                      <p:to>
                                        <p:strVal val="visible"/>
                                      </p:to>
                                    </p:set>
                                    <p:animEffect transition="in" filter="wipe(left)">
                                      <p:cBhvr>
                                        <p:cTn id="27" dur="2000"/>
                                        <p:tgtEl>
                                          <p:spTgt spid="3"/>
                                        </p:tgtEl>
                                      </p:cBhvr>
                                    </p:animEffect>
                                  </p:childTnLst>
                                </p:cTn>
                              </p:par>
                            </p:childTnLst>
                          </p:cTn>
                        </p:par>
                        <p:par>
                          <p:cTn id="28" fill="hold">
                            <p:stCondLst>
                              <p:cond delay="5250"/>
                            </p:stCondLst>
                            <p:childTnLst>
                              <p:par>
                                <p:cTn id="29" presetID="22" presetClass="entr" presetSubtype="8" fill="hold" grpId="0" nodeType="afterEffect">
                                  <p:stCondLst>
                                    <p:cond delay="0"/>
                                  </p:stCondLst>
                                  <p:childTnLst>
                                    <p:set>
                                      <p:cBhvr>
                                        <p:cTn id="30" dur="2000"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11" grpId="0"/>
      <p:bldP spid="27" grpId="0" bldLvl="0" animBg="1"/>
      <p:bldP spid="3" grpId="0"/>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3160</Words>
  <Application>WPS 演示</Application>
  <PresentationFormat>宽屏</PresentationFormat>
  <Paragraphs>304</Paragraphs>
  <Slides>43</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Arial</vt:lpstr>
      <vt:lpstr>宋体</vt:lpstr>
      <vt:lpstr>Wingdings</vt:lpstr>
      <vt:lpstr>华文细黑</vt:lpstr>
      <vt:lpstr>微软雅黑</vt:lpstr>
      <vt:lpstr>MingLiU</vt:lpstr>
      <vt:lpstr>MingLiU-ExtB</vt:lpstr>
      <vt:lpstr>Times New Roman</vt:lpstr>
      <vt:lpstr>Calibri</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周璇</cp:lastModifiedBy>
  <cp:revision>992</cp:revision>
  <dcterms:created xsi:type="dcterms:W3CDTF">2020-08-28T02:21:00Z</dcterms:created>
  <dcterms:modified xsi:type="dcterms:W3CDTF">2022-03-22T11:51:38Z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50966C6F25A94E5B822CAF54844CAC37</vt:lpwstr>
  </property>
</Properties>
</file>